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145706668" r:id="rId11"/>
    <p:sldId id="302" r:id="rId12"/>
    <p:sldId id="264" r:id="rId13"/>
    <p:sldId id="2145706669"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2145706670" r:id="rId28"/>
    <p:sldId id="310" r:id="rId29"/>
    <p:sldId id="311" r:id="rId30"/>
    <p:sldId id="312" r:id="rId31"/>
    <p:sldId id="314" r:id="rId32"/>
    <p:sldId id="313" r:id="rId33"/>
    <p:sldId id="315" r:id="rId34"/>
    <p:sldId id="316" r:id="rId35"/>
    <p:sldId id="317" r:id="rId36"/>
    <p:sldId id="294" r:id="rId37"/>
    <p:sldId id="296" r:id="rId38"/>
    <p:sldId id="2145706691" r:id="rId39"/>
    <p:sldId id="318" r:id="rId40"/>
    <p:sldId id="319" r:id="rId41"/>
    <p:sldId id="321" r:id="rId42"/>
    <p:sldId id="322" r:id="rId43"/>
    <p:sldId id="323" r:id="rId44"/>
    <p:sldId id="324" r:id="rId45"/>
    <p:sldId id="288" r:id="rId46"/>
    <p:sldId id="289" r:id="rId47"/>
    <p:sldId id="320" r:id="rId48"/>
    <p:sldId id="2145706692" r:id="rId49"/>
    <p:sldId id="275" r:id="rId50"/>
    <p:sldId id="214570669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759C10-645C-6F48-AEBD-138AAFD0920C}">
          <p14:sldIdLst>
            <p14:sldId id="327"/>
            <p14:sldId id="330"/>
            <p14:sldId id="331"/>
            <p14:sldId id="332"/>
            <p14:sldId id="298"/>
            <p14:sldId id="262"/>
            <p14:sldId id="2145706668"/>
            <p14:sldId id="302"/>
            <p14:sldId id="264"/>
            <p14:sldId id="2145706669"/>
            <p14:sldId id="266"/>
            <p14:sldId id="265"/>
            <p14:sldId id="276"/>
            <p14:sldId id="303"/>
            <p14:sldId id="293"/>
            <p14:sldId id="284"/>
            <p14:sldId id="269"/>
            <p14:sldId id="304"/>
            <p14:sldId id="305"/>
            <p14:sldId id="307"/>
            <p14:sldId id="306"/>
            <p14:sldId id="308"/>
            <p14:sldId id="270"/>
            <p14:sldId id="2145706670"/>
            <p14:sldId id="310"/>
            <p14:sldId id="311"/>
            <p14:sldId id="312"/>
            <p14:sldId id="314"/>
            <p14:sldId id="313"/>
            <p14:sldId id="315"/>
            <p14:sldId id="316"/>
            <p14:sldId id="317"/>
            <p14:sldId id="294"/>
          </p14:sldIdLst>
        </p14:section>
        <p14:section name="Untitled Section" id="{BC879656-CA8C-C84A-9967-70415CDFAEE5}">
          <p14:sldIdLst>
            <p14:sldId id="296"/>
            <p14:sldId id="2145706691"/>
            <p14:sldId id="318"/>
            <p14:sldId id="319"/>
            <p14:sldId id="321"/>
            <p14:sldId id="322"/>
            <p14:sldId id="323"/>
            <p14:sldId id="324"/>
            <p14:sldId id="288"/>
            <p14:sldId id="289"/>
            <p14:sldId id="320"/>
            <p14:sldId id="2145706692"/>
            <p14:sldId id="275"/>
            <p14:sldId id="2145706693"/>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19"/>
    <p:restoredTop sz="85196"/>
  </p:normalViewPr>
  <p:slideViewPr>
    <p:cSldViewPr snapToGrid="0" snapToObjects="1">
      <p:cViewPr varScale="1">
        <p:scale>
          <a:sx n="101" d="100"/>
          <a:sy n="101" d="100"/>
        </p:scale>
        <p:origin x="20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D6328-918C-449E-A217-34DD67E49A06}"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BD6737-9627-41FB-83FF-D3E77B212CF2}">
      <dgm:prSet custT="1"/>
      <dgm:spPr/>
      <dgm:t>
        <a:bodyPr/>
        <a:lstStyle/>
        <a:p>
          <a:pPr algn="ctr">
            <a:lnSpc>
              <a:spcPct val="100000"/>
            </a:lnSpc>
            <a:defRPr cap="all"/>
          </a:pPr>
          <a:r>
            <a:rPr lang="en-US" sz="1200" dirty="0"/>
            <a:t>SCATTER PLOTS</a:t>
          </a:r>
        </a:p>
        <a:p>
          <a:pPr algn="l">
            <a:lnSpc>
              <a:spcPct val="100000"/>
            </a:lnSpc>
            <a:defRPr cap="all"/>
          </a:pPr>
          <a:r>
            <a:rPr lang="en-US" sz="1200" dirty="0"/>
            <a:t>SCATTER PLOTS ARE USED TO OBSERVE CORRELATIONS. WE USED IT FOR FLIGHT NUMBER VS LAUNCH SITE, PAYLOAD VS ORBIT TYPE FOR EXAMPLE.</a:t>
          </a:r>
        </a:p>
      </dgm:t>
    </dgm:pt>
    <dgm:pt modelId="{A1B5B8E5-E096-42F4-8FDE-2F0EEEA58C55}" type="parTrans" cxnId="{906BE024-0F5F-4385-A115-F00287DEF3EC}">
      <dgm:prSet/>
      <dgm:spPr/>
      <dgm:t>
        <a:bodyPr/>
        <a:lstStyle/>
        <a:p>
          <a:endParaRPr lang="en-US"/>
        </a:p>
      </dgm:t>
    </dgm:pt>
    <dgm:pt modelId="{1DF4990B-115D-4CD9-8CFA-C98EA61F677D}" type="sibTrans" cxnId="{906BE024-0F5F-4385-A115-F00287DEF3EC}">
      <dgm:prSet/>
      <dgm:spPr/>
      <dgm:t>
        <a:bodyPr/>
        <a:lstStyle/>
        <a:p>
          <a:endParaRPr lang="en-US"/>
        </a:p>
      </dgm:t>
    </dgm:pt>
    <dgm:pt modelId="{2FEE1864-5EF0-492D-A1CC-88E0D17FBEA8}">
      <dgm:prSet custT="1"/>
      <dgm:spPr/>
      <dgm:t>
        <a:bodyPr/>
        <a:lstStyle/>
        <a:p>
          <a:pPr algn="ctr">
            <a:lnSpc>
              <a:spcPct val="100000"/>
            </a:lnSpc>
            <a:defRPr cap="all"/>
          </a:pPr>
          <a:r>
            <a:rPr lang="en-US" sz="1200" dirty="0"/>
            <a:t>LINE CHARTS</a:t>
          </a:r>
        </a:p>
        <a:p>
          <a:pPr algn="l">
            <a:lnSpc>
              <a:spcPct val="100000"/>
            </a:lnSpc>
            <a:defRPr cap="all"/>
          </a:pPr>
          <a:r>
            <a:rPr lang="en-US" sz="1200" dirty="0"/>
            <a:t>LINE CHARTS ARE USED TO COMPARE NUMERICAL VALUES, IN OUR CASE, WE USED IT FOR SUCCESS RATE VS YEAR (FOR YEARLY TRENDS) </a:t>
          </a:r>
        </a:p>
      </dgm:t>
    </dgm:pt>
    <dgm:pt modelId="{5462C5B5-2F4C-4E0E-B612-464884144037}" type="parTrans" cxnId="{8C20B835-05DB-4035-A527-2E7BE793EDD6}">
      <dgm:prSet/>
      <dgm:spPr/>
      <dgm:t>
        <a:bodyPr/>
        <a:lstStyle/>
        <a:p>
          <a:endParaRPr lang="en-US"/>
        </a:p>
      </dgm:t>
    </dgm:pt>
    <dgm:pt modelId="{87897EDC-32A7-435F-B515-8F2D1054B8F2}" type="sibTrans" cxnId="{8C20B835-05DB-4035-A527-2E7BE793EDD6}">
      <dgm:prSet/>
      <dgm:spPr/>
      <dgm:t>
        <a:bodyPr/>
        <a:lstStyle/>
        <a:p>
          <a:endParaRPr lang="en-US"/>
        </a:p>
      </dgm:t>
    </dgm:pt>
    <dgm:pt modelId="{355E7F1A-FA02-E845-A568-F7B154AD3CB0}">
      <dgm:prSet custT="1"/>
      <dgm:spPr/>
      <dgm:t>
        <a:bodyPr/>
        <a:lstStyle/>
        <a:p>
          <a:pPr algn="ctr">
            <a:lnSpc>
              <a:spcPct val="100000"/>
            </a:lnSpc>
            <a:defRPr cap="all"/>
          </a:pPr>
          <a:r>
            <a:rPr lang="en-US" sz="1200" dirty="0"/>
            <a:t>BAR CHARTS</a:t>
          </a:r>
        </a:p>
        <a:p>
          <a:pPr algn="l">
            <a:lnSpc>
              <a:spcPct val="100000"/>
            </a:lnSpc>
            <a:defRPr cap="all"/>
          </a:pPr>
          <a:r>
            <a:rPr lang="en-US" sz="1200" dirty="0"/>
            <a:t>BAR CHARTS ARE USED TO COMPARE CATEGORICAL VALUES AND, IN OUR CASE, THE SUCCESS RATE VS ORBIT TYPE</a:t>
          </a:r>
        </a:p>
      </dgm:t>
    </dgm:pt>
    <dgm:pt modelId="{2F6B3B3D-EC99-6141-913A-E007F69D355B}" type="parTrans" cxnId="{639397CD-1469-984D-8559-E35122C2BAC1}">
      <dgm:prSet/>
      <dgm:spPr/>
      <dgm:t>
        <a:bodyPr/>
        <a:lstStyle/>
        <a:p>
          <a:endParaRPr lang="en-US"/>
        </a:p>
      </dgm:t>
    </dgm:pt>
    <dgm:pt modelId="{643D9D58-B3A9-8B4A-9F6D-5488DB58EFEA}" type="sibTrans" cxnId="{639397CD-1469-984D-8559-E35122C2BAC1}">
      <dgm:prSet/>
      <dgm:spPr/>
      <dgm:t>
        <a:bodyPr/>
        <a:lstStyle/>
        <a:p>
          <a:endParaRPr lang="en-US"/>
        </a:p>
      </dgm:t>
    </dgm:pt>
    <dgm:pt modelId="{B4230217-98E0-4909-91BE-745962A1034C}" type="pres">
      <dgm:prSet presAssocID="{03DD6328-918C-449E-A217-34DD67E49A06}" presName="root" presStyleCnt="0">
        <dgm:presLayoutVars>
          <dgm:dir/>
          <dgm:resizeHandles val="exact"/>
        </dgm:presLayoutVars>
      </dgm:prSet>
      <dgm:spPr/>
    </dgm:pt>
    <dgm:pt modelId="{33FD8F69-9EFE-4C47-8004-CC6CD4909530}" type="pres">
      <dgm:prSet presAssocID="{BFBD6737-9627-41FB-83FF-D3E77B212CF2}" presName="compNode" presStyleCnt="0"/>
      <dgm:spPr/>
    </dgm:pt>
    <dgm:pt modelId="{87D60787-3314-48EC-ABC4-75A85A1FA9E2}" type="pres">
      <dgm:prSet presAssocID="{BFBD6737-9627-41FB-83FF-D3E77B212CF2}" presName="iconBgRect" presStyleLbl="bgShp" presStyleIdx="0" presStyleCnt="3"/>
      <dgm:spPr/>
    </dgm:pt>
    <dgm:pt modelId="{476CC49B-0755-44EB-8145-C6E082495605}" type="pres">
      <dgm:prSet presAssocID="{BFBD6737-9627-41FB-83FF-D3E77B212C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81D4E680-8935-46A2-883C-7DB13A2DC7A1}" type="pres">
      <dgm:prSet presAssocID="{BFBD6737-9627-41FB-83FF-D3E77B212CF2}" presName="spaceRect" presStyleCnt="0"/>
      <dgm:spPr/>
    </dgm:pt>
    <dgm:pt modelId="{D82FF881-4394-41F7-A9E4-9BBC531401F6}" type="pres">
      <dgm:prSet presAssocID="{BFBD6737-9627-41FB-83FF-D3E77B212CF2}" presName="textRect" presStyleLbl="revTx" presStyleIdx="0" presStyleCnt="3">
        <dgm:presLayoutVars>
          <dgm:chMax val="1"/>
          <dgm:chPref val="1"/>
        </dgm:presLayoutVars>
      </dgm:prSet>
      <dgm:spPr/>
    </dgm:pt>
    <dgm:pt modelId="{46705110-A8A3-4A50-9047-36D0E6887466}" type="pres">
      <dgm:prSet presAssocID="{1DF4990B-115D-4CD9-8CFA-C98EA61F677D}" presName="sibTrans" presStyleCnt="0"/>
      <dgm:spPr/>
    </dgm:pt>
    <dgm:pt modelId="{BFC954EB-EE5D-42EC-B5AA-4136A1881613}" type="pres">
      <dgm:prSet presAssocID="{2FEE1864-5EF0-492D-A1CC-88E0D17FBEA8}" presName="compNode" presStyleCnt="0"/>
      <dgm:spPr/>
    </dgm:pt>
    <dgm:pt modelId="{432FDD4F-9D98-4BFE-8E0A-1252A5F11D08}" type="pres">
      <dgm:prSet presAssocID="{2FEE1864-5EF0-492D-A1CC-88E0D17FBEA8}" presName="iconBgRect" presStyleLbl="bgShp" presStyleIdx="1" presStyleCnt="3"/>
      <dgm:spPr/>
    </dgm:pt>
    <dgm:pt modelId="{66EBA910-C146-48F7-9F5A-48DC2F374EA2}" type="pres">
      <dgm:prSet presAssocID="{2FEE1864-5EF0-492D-A1CC-88E0D17FBEA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5CF2188A-DF17-4385-BAFB-072EABD0D50E}" type="pres">
      <dgm:prSet presAssocID="{2FEE1864-5EF0-492D-A1CC-88E0D17FBEA8}" presName="spaceRect" presStyleCnt="0"/>
      <dgm:spPr/>
    </dgm:pt>
    <dgm:pt modelId="{3F12D67C-BB94-441E-9E7F-9A2356A21438}" type="pres">
      <dgm:prSet presAssocID="{2FEE1864-5EF0-492D-A1CC-88E0D17FBEA8}" presName="textRect" presStyleLbl="revTx" presStyleIdx="1" presStyleCnt="3">
        <dgm:presLayoutVars>
          <dgm:chMax val="1"/>
          <dgm:chPref val="1"/>
        </dgm:presLayoutVars>
      </dgm:prSet>
      <dgm:spPr/>
    </dgm:pt>
    <dgm:pt modelId="{7F27684F-CBEC-EA42-89DD-AE22018B067A}" type="pres">
      <dgm:prSet presAssocID="{87897EDC-32A7-435F-B515-8F2D1054B8F2}" presName="sibTrans" presStyleCnt="0"/>
      <dgm:spPr/>
    </dgm:pt>
    <dgm:pt modelId="{E453849F-BB81-4348-995E-A7F512CDE23F}" type="pres">
      <dgm:prSet presAssocID="{355E7F1A-FA02-E845-A568-F7B154AD3CB0}" presName="compNode" presStyleCnt="0"/>
      <dgm:spPr/>
    </dgm:pt>
    <dgm:pt modelId="{D755C325-E2F0-484D-9546-69C10AA3BCC8}" type="pres">
      <dgm:prSet presAssocID="{355E7F1A-FA02-E845-A568-F7B154AD3CB0}" presName="iconBgRect" presStyleLbl="bgShp" presStyleIdx="2" presStyleCnt="3"/>
      <dgm:spPr/>
    </dgm:pt>
    <dgm:pt modelId="{3CF1B6B6-5FB0-8941-BDDE-61312301E4B3}" type="pres">
      <dgm:prSet presAssocID="{355E7F1A-FA02-E845-A568-F7B154AD3CB0}" presName="iconRect" presStyleLbl="node1" presStyleIdx="2"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FC576610-A61B-1E4C-B535-5B1CA4F6AB04}" type="pres">
      <dgm:prSet presAssocID="{355E7F1A-FA02-E845-A568-F7B154AD3CB0}" presName="spaceRect" presStyleCnt="0"/>
      <dgm:spPr/>
    </dgm:pt>
    <dgm:pt modelId="{2C7751D3-7ECE-B440-8FFD-139D393CCFEB}" type="pres">
      <dgm:prSet presAssocID="{355E7F1A-FA02-E845-A568-F7B154AD3CB0}" presName="textRect" presStyleLbl="revTx" presStyleIdx="2" presStyleCnt="3">
        <dgm:presLayoutVars>
          <dgm:chMax val="1"/>
          <dgm:chPref val="1"/>
        </dgm:presLayoutVars>
      </dgm:prSet>
      <dgm:spPr/>
    </dgm:pt>
  </dgm:ptLst>
  <dgm:cxnLst>
    <dgm:cxn modelId="{F508761A-148A-A24E-95A8-CAFA75493EA4}" type="presOf" srcId="{2FEE1864-5EF0-492D-A1CC-88E0D17FBEA8}" destId="{3F12D67C-BB94-441E-9E7F-9A2356A21438}" srcOrd="0" destOrd="0" presId="urn:microsoft.com/office/officeart/2018/5/layout/IconCircleLabelList"/>
    <dgm:cxn modelId="{906BE024-0F5F-4385-A115-F00287DEF3EC}" srcId="{03DD6328-918C-449E-A217-34DD67E49A06}" destId="{BFBD6737-9627-41FB-83FF-D3E77B212CF2}" srcOrd="0" destOrd="0" parTransId="{A1B5B8E5-E096-42F4-8FDE-2F0EEEA58C55}" sibTransId="{1DF4990B-115D-4CD9-8CFA-C98EA61F677D}"/>
    <dgm:cxn modelId="{8C20B835-05DB-4035-A527-2E7BE793EDD6}" srcId="{03DD6328-918C-449E-A217-34DD67E49A06}" destId="{2FEE1864-5EF0-492D-A1CC-88E0D17FBEA8}" srcOrd="1" destOrd="0" parTransId="{5462C5B5-2F4C-4E0E-B612-464884144037}" sibTransId="{87897EDC-32A7-435F-B515-8F2D1054B8F2}"/>
    <dgm:cxn modelId="{0117D96D-4AA4-9F40-92A4-FC406BC26F70}" type="presOf" srcId="{BFBD6737-9627-41FB-83FF-D3E77B212CF2}" destId="{D82FF881-4394-41F7-A9E4-9BBC531401F6}" srcOrd="0" destOrd="0" presId="urn:microsoft.com/office/officeart/2018/5/layout/IconCircleLabelList"/>
    <dgm:cxn modelId="{639397CD-1469-984D-8559-E35122C2BAC1}" srcId="{03DD6328-918C-449E-A217-34DD67E49A06}" destId="{355E7F1A-FA02-E845-A568-F7B154AD3CB0}" srcOrd="2" destOrd="0" parTransId="{2F6B3B3D-EC99-6141-913A-E007F69D355B}" sibTransId="{643D9D58-B3A9-8B4A-9F6D-5488DB58EFEA}"/>
    <dgm:cxn modelId="{84E2A8DC-3A37-C947-BB39-280F98F1A7F2}" type="presOf" srcId="{355E7F1A-FA02-E845-A568-F7B154AD3CB0}" destId="{2C7751D3-7ECE-B440-8FFD-139D393CCFEB}" srcOrd="0" destOrd="0" presId="urn:microsoft.com/office/officeart/2018/5/layout/IconCircleLabelList"/>
    <dgm:cxn modelId="{E43B16EF-B50F-46EB-B68E-1C744B08F47C}" type="presOf" srcId="{03DD6328-918C-449E-A217-34DD67E49A06}" destId="{B4230217-98E0-4909-91BE-745962A1034C}" srcOrd="0" destOrd="0" presId="urn:microsoft.com/office/officeart/2018/5/layout/IconCircleLabelList"/>
    <dgm:cxn modelId="{A448B018-A602-B246-9729-17CD74F4179D}" type="presParOf" srcId="{B4230217-98E0-4909-91BE-745962A1034C}" destId="{33FD8F69-9EFE-4C47-8004-CC6CD4909530}" srcOrd="0" destOrd="0" presId="urn:microsoft.com/office/officeart/2018/5/layout/IconCircleLabelList"/>
    <dgm:cxn modelId="{7BC6922F-358C-7F40-93F5-BA99D37CA109}" type="presParOf" srcId="{33FD8F69-9EFE-4C47-8004-CC6CD4909530}" destId="{87D60787-3314-48EC-ABC4-75A85A1FA9E2}" srcOrd="0" destOrd="0" presId="urn:microsoft.com/office/officeart/2018/5/layout/IconCircleLabelList"/>
    <dgm:cxn modelId="{CF63D1E4-54EF-F345-BFB4-C77A4F7CEB57}" type="presParOf" srcId="{33FD8F69-9EFE-4C47-8004-CC6CD4909530}" destId="{476CC49B-0755-44EB-8145-C6E082495605}" srcOrd="1" destOrd="0" presId="urn:microsoft.com/office/officeart/2018/5/layout/IconCircleLabelList"/>
    <dgm:cxn modelId="{749A8CA1-7858-3E4F-B682-DE512E9DA5EF}" type="presParOf" srcId="{33FD8F69-9EFE-4C47-8004-CC6CD4909530}" destId="{81D4E680-8935-46A2-883C-7DB13A2DC7A1}" srcOrd="2" destOrd="0" presId="urn:microsoft.com/office/officeart/2018/5/layout/IconCircleLabelList"/>
    <dgm:cxn modelId="{51FA8B2F-F1DE-7945-8AB2-24A5AFC97E29}" type="presParOf" srcId="{33FD8F69-9EFE-4C47-8004-CC6CD4909530}" destId="{D82FF881-4394-41F7-A9E4-9BBC531401F6}" srcOrd="3" destOrd="0" presId="urn:microsoft.com/office/officeart/2018/5/layout/IconCircleLabelList"/>
    <dgm:cxn modelId="{C08A7C3F-D376-DF4D-968F-474B19B9AE4A}" type="presParOf" srcId="{B4230217-98E0-4909-91BE-745962A1034C}" destId="{46705110-A8A3-4A50-9047-36D0E6887466}" srcOrd="1" destOrd="0" presId="urn:microsoft.com/office/officeart/2018/5/layout/IconCircleLabelList"/>
    <dgm:cxn modelId="{BA154215-5E9D-F54A-9205-119F9BF015C2}" type="presParOf" srcId="{B4230217-98E0-4909-91BE-745962A1034C}" destId="{BFC954EB-EE5D-42EC-B5AA-4136A1881613}" srcOrd="2" destOrd="0" presId="urn:microsoft.com/office/officeart/2018/5/layout/IconCircleLabelList"/>
    <dgm:cxn modelId="{10864E6D-9F9B-5647-94C0-8161591D758A}" type="presParOf" srcId="{BFC954EB-EE5D-42EC-B5AA-4136A1881613}" destId="{432FDD4F-9D98-4BFE-8E0A-1252A5F11D08}" srcOrd="0" destOrd="0" presId="urn:microsoft.com/office/officeart/2018/5/layout/IconCircleLabelList"/>
    <dgm:cxn modelId="{490D8F6C-38B8-5346-9E21-52CC916EF46A}" type="presParOf" srcId="{BFC954EB-EE5D-42EC-B5AA-4136A1881613}" destId="{66EBA910-C146-48F7-9F5A-48DC2F374EA2}" srcOrd="1" destOrd="0" presId="urn:microsoft.com/office/officeart/2018/5/layout/IconCircleLabelList"/>
    <dgm:cxn modelId="{B222B667-4166-6B44-B95E-621640B15240}" type="presParOf" srcId="{BFC954EB-EE5D-42EC-B5AA-4136A1881613}" destId="{5CF2188A-DF17-4385-BAFB-072EABD0D50E}" srcOrd="2" destOrd="0" presId="urn:microsoft.com/office/officeart/2018/5/layout/IconCircleLabelList"/>
    <dgm:cxn modelId="{06B47E22-8F0E-0547-9412-8E5335C75E57}" type="presParOf" srcId="{BFC954EB-EE5D-42EC-B5AA-4136A1881613}" destId="{3F12D67C-BB94-441E-9E7F-9A2356A21438}" srcOrd="3" destOrd="0" presId="urn:microsoft.com/office/officeart/2018/5/layout/IconCircleLabelList"/>
    <dgm:cxn modelId="{4250FEEB-A47B-9845-A7AB-EBB49D5DCCC4}" type="presParOf" srcId="{B4230217-98E0-4909-91BE-745962A1034C}" destId="{7F27684F-CBEC-EA42-89DD-AE22018B067A}" srcOrd="3" destOrd="0" presId="urn:microsoft.com/office/officeart/2018/5/layout/IconCircleLabelList"/>
    <dgm:cxn modelId="{E2E35A23-EFA8-604C-9BE2-ABDAAAC7830D}" type="presParOf" srcId="{B4230217-98E0-4909-91BE-745962A1034C}" destId="{E453849F-BB81-4348-995E-A7F512CDE23F}" srcOrd="4" destOrd="0" presId="urn:microsoft.com/office/officeart/2018/5/layout/IconCircleLabelList"/>
    <dgm:cxn modelId="{B469DAF8-813F-1F44-86BF-174B2A33005D}" type="presParOf" srcId="{E453849F-BB81-4348-995E-A7F512CDE23F}" destId="{D755C325-E2F0-484D-9546-69C10AA3BCC8}" srcOrd="0" destOrd="0" presId="urn:microsoft.com/office/officeart/2018/5/layout/IconCircleLabelList"/>
    <dgm:cxn modelId="{2B0D6204-0501-374E-B7C9-AD92B75981AC}" type="presParOf" srcId="{E453849F-BB81-4348-995E-A7F512CDE23F}" destId="{3CF1B6B6-5FB0-8941-BDDE-61312301E4B3}" srcOrd="1" destOrd="0" presId="urn:microsoft.com/office/officeart/2018/5/layout/IconCircleLabelList"/>
    <dgm:cxn modelId="{7BF4DBC1-F83F-524E-A531-4C2B190AF3E7}" type="presParOf" srcId="{E453849F-BB81-4348-995E-A7F512CDE23F}" destId="{FC576610-A61B-1E4C-B535-5B1CA4F6AB04}" srcOrd="2" destOrd="0" presId="urn:microsoft.com/office/officeart/2018/5/layout/IconCircleLabelList"/>
    <dgm:cxn modelId="{E34BA8D4-0CA6-2543-B0C4-0C5D1152B34B}" type="presParOf" srcId="{E453849F-BB81-4348-995E-A7F512CDE23F}" destId="{2C7751D3-7ECE-B440-8FFD-139D393CCFE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60787-3314-48EC-ABC4-75A85A1FA9E2}">
      <dsp:nvSpPr>
        <dsp:cNvPr id="0" name=""/>
        <dsp:cNvSpPr/>
      </dsp:nvSpPr>
      <dsp:spPr>
        <a:xfrm>
          <a:off x="718664" y="30765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CC49B-0755-44EB-8145-C6E082495605}">
      <dsp:nvSpPr>
        <dsp:cNvPr id="0" name=""/>
        <dsp:cNvSpPr/>
      </dsp:nvSpPr>
      <dsp:spPr>
        <a:xfrm>
          <a:off x="1135476" y="72446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2FF881-4394-41F7-A9E4-9BBC531401F6}">
      <dsp:nvSpPr>
        <dsp:cNvPr id="0" name=""/>
        <dsp:cNvSpPr/>
      </dsp:nvSpPr>
      <dsp:spPr>
        <a:xfrm>
          <a:off x="93445" y="2872652"/>
          <a:ext cx="320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SCATTER PLOTS</a:t>
          </a:r>
        </a:p>
        <a:p>
          <a:pPr marL="0" lvl="0" indent="0" algn="l" defTabSz="533400">
            <a:lnSpc>
              <a:spcPct val="100000"/>
            </a:lnSpc>
            <a:spcBef>
              <a:spcPct val="0"/>
            </a:spcBef>
            <a:spcAft>
              <a:spcPct val="35000"/>
            </a:spcAft>
            <a:buNone/>
            <a:defRPr cap="all"/>
          </a:pPr>
          <a:r>
            <a:rPr lang="en-US" sz="1200" kern="1200" dirty="0"/>
            <a:t>SCATTER PLOTS ARE USED TO OBSERVE CORRELATIONS. WE USED IT FOR FLIGHT NUMBER VS LAUNCH SITE, PAYLOAD VS ORBIT TYPE FOR EXAMPLE.</a:t>
          </a:r>
        </a:p>
      </dsp:txBody>
      <dsp:txXfrm>
        <a:off x="93445" y="2872652"/>
        <a:ext cx="3206250" cy="1012500"/>
      </dsp:txXfrm>
    </dsp:sp>
    <dsp:sp modelId="{432FDD4F-9D98-4BFE-8E0A-1252A5F11D08}">
      <dsp:nvSpPr>
        <dsp:cNvPr id="0" name=""/>
        <dsp:cNvSpPr/>
      </dsp:nvSpPr>
      <dsp:spPr>
        <a:xfrm>
          <a:off x="4486008" y="30765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BA910-C146-48F7-9F5A-48DC2F374EA2}">
      <dsp:nvSpPr>
        <dsp:cNvPr id="0" name=""/>
        <dsp:cNvSpPr/>
      </dsp:nvSpPr>
      <dsp:spPr>
        <a:xfrm>
          <a:off x="4902820" y="724464"/>
          <a:ext cx="1122187" cy="112218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12D67C-BB94-441E-9E7F-9A2356A21438}">
      <dsp:nvSpPr>
        <dsp:cNvPr id="0" name=""/>
        <dsp:cNvSpPr/>
      </dsp:nvSpPr>
      <dsp:spPr>
        <a:xfrm>
          <a:off x="3860789" y="2872652"/>
          <a:ext cx="320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LINE CHARTS</a:t>
          </a:r>
        </a:p>
        <a:p>
          <a:pPr marL="0" lvl="0" indent="0" algn="l" defTabSz="533400">
            <a:lnSpc>
              <a:spcPct val="100000"/>
            </a:lnSpc>
            <a:spcBef>
              <a:spcPct val="0"/>
            </a:spcBef>
            <a:spcAft>
              <a:spcPct val="35000"/>
            </a:spcAft>
            <a:buNone/>
            <a:defRPr cap="all"/>
          </a:pPr>
          <a:r>
            <a:rPr lang="en-US" sz="1200" kern="1200" dirty="0"/>
            <a:t>LINE CHARTS ARE USED TO COMPARE NUMERICAL VALUES, IN OUR CASE, WE USED IT FOR SUCCESS RATE VS YEAR (FOR YEARLY TRENDS) </a:t>
          </a:r>
        </a:p>
      </dsp:txBody>
      <dsp:txXfrm>
        <a:off x="3860789" y="2872652"/>
        <a:ext cx="3206250" cy="1012500"/>
      </dsp:txXfrm>
    </dsp:sp>
    <dsp:sp modelId="{D755C325-E2F0-484D-9546-69C10AA3BCC8}">
      <dsp:nvSpPr>
        <dsp:cNvPr id="0" name=""/>
        <dsp:cNvSpPr/>
      </dsp:nvSpPr>
      <dsp:spPr>
        <a:xfrm>
          <a:off x="8253352" y="30765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F1B6B6-5FB0-8941-BDDE-61312301E4B3}">
      <dsp:nvSpPr>
        <dsp:cNvPr id="0" name=""/>
        <dsp:cNvSpPr/>
      </dsp:nvSpPr>
      <dsp:spPr>
        <a:xfrm>
          <a:off x="8670164" y="724464"/>
          <a:ext cx="1122187" cy="112218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7751D3-7ECE-B440-8FFD-139D393CCFEB}">
      <dsp:nvSpPr>
        <dsp:cNvPr id="0" name=""/>
        <dsp:cNvSpPr/>
      </dsp:nvSpPr>
      <dsp:spPr>
        <a:xfrm>
          <a:off x="7628133" y="2872652"/>
          <a:ext cx="320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BAR CHARTS</a:t>
          </a:r>
        </a:p>
        <a:p>
          <a:pPr marL="0" lvl="0" indent="0" algn="l" defTabSz="533400">
            <a:lnSpc>
              <a:spcPct val="100000"/>
            </a:lnSpc>
            <a:spcBef>
              <a:spcPct val="0"/>
            </a:spcBef>
            <a:spcAft>
              <a:spcPct val="35000"/>
            </a:spcAft>
            <a:buNone/>
            <a:defRPr cap="all"/>
          </a:pPr>
          <a:r>
            <a:rPr lang="en-US" sz="1200" kern="1200" dirty="0"/>
            <a:t>BAR CHARTS ARE USED TO COMPARE CATEGORICAL VALUES AND, IN OUR CASE, THE SUCCESS RATE VS ORBIT TYPE</a:t>
          </a:r>
        </a:p>
      </dsp:txBody>
      <dsp:txXfrm>
        <a:off x="7628133" y="2872652"/>
        <a:ext cx="3206250" cy="1012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07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vteja33/ibm-ds-capstone/blob/main/2.%20Data%20Wrangling/1-L3_labs-jupyter-spacex-data_wrangling_jupyterlite.jupyterlite.ipynb" TargetMode="Externa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github.com/vteja33/ibm-ds-capstone/blob/main/3.%20Exploratory%20Data%20Analysis/2-eda-dataviz.ipynb.jupyterlite.ipynb" TargetMode="Externa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vteja33/ibm-ds-capstone/blob/main/3.%20Exploratory%20Data%20Analysis/2-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teja33/ibm-ds-capstone/blob/main/4.%20Interactive%20Dashboards/3_lab_jupyter_launch_site_location_jupyterlite.ipynb"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teja33/ibm-ds-capstone/blob/main/4.%20Interactive%20Dashboards/3-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teja33/ibm-ds-capstone/blob/main/5.%20Predictive%20Analysis%20(Classification)/4_SpaceX_Machine_Learning_Prediction_Part_5.jupyterlite.ipynb"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s://github.com/vteja33/ibm-ds-capstone/blob/main/1.%20Data%20Collection/1-spacex-data-collection-api.ipynb" TargetMode="External"/><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vteja33/ibm-ds-capstone/blob/main/2.%20Data%20Wrangling/1-L3_labs-jupyter-spacex-data_wrangling_jupyterlite.jupyterlite.ipynb" TargetMode="Externa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Vamshi Teja Vallala</a:t>
            </a:r>
          </a:p>
          <a:p>
            <a:r>
              <a:rPr lang="en-US" dirty="0">
                <a:solidFill>
                  <a:schemeClr val="bg2"/>
                </a:solidFill>
                <a:latin typeface="Abadi" panose="020B0604020104020204" pitchFamily="34" charset="0"/>
                <a:ea typeface="SF Pro" pitchFamily="2" charset="0"/>
                <a:cs typeface="SF Pro" pitchFamily="2" charset="0"/>
              </a:rPr>
              <a:t>August 30,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8"/>
            <a:ext cx="5999089" cy="4614601"/>
          </a:xfrm>
          <a:prstGeom prst="rect">
            <a:avLst/>
          </a:prstGeom>
        </p:spPr>
        <p:txBody>
          <a:bodyPr/>
          <a:lstStyle/>
          <a:p>
            <a:pPr lvl="1" indent="0">
              <a:buNone/>
            </a:pPr>
            <a:r>
              <a:rPr lang="en-GB" sz="1600" dirty="0">
                <a:solidFill>
                  <a:schemeClr val="bg1"/>
                </a:solidFill>
              </a:rPr>
              <a:t>Data Wrangling:</a:t>
            </a:r>
          </a:p>
          <a:p>
            <a:pPr marL="285750" indent="-285750">
              <a:buFont typeface="Arial" panose="020B0604020202020204" pitchFamily="34" charset="0"/>
              <a:buChar char="•"/>
            </a:pPr>
            <a:r>
              <a:rPr lang="en-GB" sz="1400" dirty="0">
                <a:solidFill>
                  <a:schemeClr val="bg1"/>
                </a:solidFill>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solidFill>
                  <a:schemeClr val="bg1"/>
                </a:solidFill>
              </a:rPr>
              <a:t>This is done by:</a:t>
            </a:r>
          </a:p>
          <a:p>
            <a:pPr marL="463550" lvl="1" indent="-285750">
              <a:buFont typeface="+mj-lt"/>
              <a:buAutoNum type="arabicPeriod"/>
            </a:pPr>
            <a:r>
              <a:rPr lang="en-GB" sz="1200" dirty="0">
                <a:solidFill>
                  <a:schemeClr val="bg1"/>
                </a:solidFill>
              </a:rPr>
              <a:t>Defining a set of unsuccessful (bad) outcomes, </a:t>
            </a:r>
            <a:r>
              <a:rPr lang="en-GB" sz="1200" dirty="0" err="1">
                <a:solidFill>
                  <a:schemeClr val="bg1"/>
                </a:solidFill>
                <a:latin typeface="Consolas" panose="020B0609020204030204" pitchFamily="49" charset="0"/>
              </a:rPr>
              <a:t>bad_outcome</a:t>
            </a:r>
            <a:endParaRPr lang="en-GB" sz="1200" dirty="0">
              <a:solidFill>
                <a:schemeClr val="bg1"/>
              </a:solidFill>
              <a:latin typeface="Consolas" panose="020B0609020204030204" pitchFamily="49" charset="0"/>
            </a:endParaRPr>
          </a:p>
          <a:p>
            <a:pPr marL="463550" lvl="1" indent="-285750">
              <a:buFont typeface="+mj-lt"/>
              <a:buAutoNum type="arabicPeriod"/>
            </a:pPr>
            <a:r>
              <a:rPr lang="en-GB" sz="1200" dirty="0">
                <a:solidFill>
                  <a:schemeClr val="bg1"/>
                </a:solidFill>
              </a:rPr>
              <a:t>Creating a list, </a:t>
            </a:r>
            <a:r>
              <a:rPr lang="en-GB" sz="1200" dirty="0" err="1">
                <a:solidFill>
                  <a:schemeClr val="bg1"/>
                </a:solidFill>
                <a:latin typeface="Consolas" panose="020B0609020204030204" pitchFamily="49" charset="0"/>
              </a:rPr>
              <a:t>landing_class</a:t>
            </a:r>
            <a:r>
              <a:rPr lang="en-GB" sz="1200" dirty="0">
                <a:solidFill>
                  <a:schemeClr val="bg1"/>
                </a:solidFill>
              </a:rPr>
              <a:t>, where the element is 0 if the corresponding  row  in  </a:t>
            </a:r>
            <a:r>
              <a:rPr lang="en-GB" sz="1200" dirty="0">
                <a:solidFill>
                  <a:schemeClr val="bg1"/>
                </a:solidFill>
                <a:latin typeface="Consolas" panose="020B0609020204030204" pitchFamily="49" charset="0"/>
              </a:rPr>
              <a:t>Outcome </a:t>
            </a:r>
            <a:r>
              <a:rPr lang="en-GB" sz="1200" dirty="0">
                <a:solidFill>
                  <a:schemeClr val="bg1"/>
                </a:solidFill>
              </a:rPr>
              <a:t>is in the set </a:t>
            </a:r>
            <a:r>
              <a:rPr lang="en-GB" sz="1200" dirty="0" err="1">
                <a:solidFill>
                  <a:schemeClr val="bg1"/>
                </a:solidFill>
                <a:latin typeface="Consolas" panose="020B0609020204030204" pitchFamily="49" charset="0"/>
              </a:rPr>
              <a:t>bad_outcome</a:t>
            </a:r>
            <a:r>
              <a:rPr lang="en-GB" sz="1200" dirty="0">
                <a:solidFill>
                  <a:schemeClr val="bg1"/>
                </a:solidFill>
              </a:rPr>
              <a:t>, otherwise, it’s 1. </a:t>
            </a:r>
          </a:p>
          <a:p>
            <a:pPr marL="463550" lvl="1" indent="-285750">
              <a:buFont typeface="+mj-lt"/>
              <a:buAutoNum type="arabicPeriod"/>
            </a:pPr>
            <a:r>
              <a:rPr lang="en-GB" sz="1200" dirty="0">
                <a:solidFill>
                  <a:schemeClr val="bg1"/>
                </a:solidFill>
              </a:rPr>
              <a:t>Create a </a:t>
            </a:r>
            <a:r>
              <a:rPr lang="en-GB" sz="1200" dirty="0">
                <a:solidFill>
                  <a:schemeClr val="bg1"/>
                </a:solidFill>
                <a:latin typeface="Consolas" panose="020B0609020204030204" pitchFamily="49" charset="0"/>
              </a:rPr>
              <a:t>Class</a:t>
            </a:r>
            <a:r>
              <a:rPr lang="en-GB" sz="1200" dirty="0">
                <a:solidFill>
                  <a:schemeClr val="bg1"/>
                </a:solidFill>
              </a:rPr>
              <a:t> column that  contains the values from the list </a:t>
            </a:r>
            <a:r>
              <a:rPr lang="en-GB" sz="1200" dirty="0" err="1">
                <a:solidFill>
                  <a:schemeClr val="bg1"/>
                </a:solidFill>
                <a:latin typeface="Consolas" panose="020B0609020204030204" pitchFamily="49" charset="0"/>
              </a:rPr>
              <a:t>landing_class</a:t>
            </a:r>
            <a:r>
              <a:rPr lang="en-GB" sz="1200" dirty="0">
                <a:solidFill>
                  <a:schemeClr val="bg1"/>
                </a:solidFill>
                <a:latin typeface="Consolas" panose="020B0609020204030204" pitchFamily="49" charset="0"/>
              </a:rPr>
              <a:t> </a:t>
            </a:r>
          </a:p>
          <a:p>
            <a:pPr marL="463550" lvl="1" indent="-285750">
              <a:buFont typeface="+mj-lt"/>
              <a:buAutoNum type="arabicPeriod"/>
            </a:pPr>
            <a:r>
              <a:rPr lang="en-GB" sz="1200" dirty="0">
                <a:solidFill>
                  <a:schemeClr val="bg1"/>
                </a:solidFill>
              </a:rPr>
              <a:t>Export the </a:t>
            </a:r>
            <a:r>
              <a:rPr lang="en-GB" sz="1200" dirty="0" err="1">
                <a:solidFill>
                  <a:schemeClr val="bg1"/>
                </a:solidFill>
              </a:rPr>
              <a:t>DataFrame</a:t>
            </a:r>
            <a:r>
              <a:rPr lang="en-GB" sz="1200" dirty="0">
                <a:solidFill>
                  <a:schemeClr val="bg1"/>
                </a:solidFill>
              </a:rPr>
              <a:t> as a .csv file.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Data Wrangling - </a:t>
            </a:r>
            <a:r>
              <a:rPr lang="en-US" dirty="0">
                <a:solidFill>
                  <a:schemeClr val="accent2"/>
                </a:solidFill>
                <a:latin typeface="Abadi"/>
                <a:hlinkClick r:id="rId2"/>
              </a:rPr>
              <a:t>GITHUB</a:t>
            </a:r>
            <a:endParaRPr lang="en-US" dirty="0">
              <a:solidFill>
                <a:schemeClr val="accent2"/>
              </a:solidFill>
              <a:latin typeface="Abadi"/>
            </a:endParaRPr>
          </a:p>
        </p:txBody>
      </p:sp>
      <p:pic>
        <p:nvPicPr>
          <p:cNvPr id="2" name="Picture 1">
            <a:extLst>
              <a:ext uri="{FF2B5EF4-FFF2-40B4-BE49-F238E27FC236}">
                <a16:creationId xmlns:a16="http://schemas.microsoft.com/office/drawing/2014/main" id="{3DB3F10F-6F76-161D-154A-2A11DA97E264}"/>
              </a:ext>
            </a:extLst>
          </p:cNvPr>
          <p:cNvPicPr>
            <a:picLocks noChangeAspect="1"/>
          </p:cNvPicPr>
          <p:nvPr/>
        </p:nvPicPr>
        <p:blipFill>
          <a:blip r:embed="rId3"/>
          <a:stretch>
            <a:fillRect/>
          </a:stretch>
        </p:blipFill>
        <p:spPr>
          <a:xfrm>
            <a:off x="73247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3" name="Picture 2">
            <a:extLst>
              <a:ext uri="{FF2B5EF4-FFF2-40B4-BE49-F238E27FC236}">
                <a16:creationId xmlns:a16="http://schemas.microsoft.com/office/drawing/2014/main" id="{BC7C0C5C-5476-183E-ACB9-F6652E413139}"/>
              </a:ext>
            </a:extLst>
          </p:cNvPr>
          <p:cNvPicPr>
            <a:picLocks noChangeAspect="1"/>
          </p:cNvPicPr>
          <p:nvPr/>
        </p:nvPicPr>
        <p:blipFill>
          <a:blip r:embed="rId4"/>
          <a:stretch>
            <a:fillRect/>
          </a:stretch>
        </p:blipFill>
        <p:spPr>
          <a:xfrm>
            <a:off x="8031482" y="2799601"/>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C583C740-DFC4-93B1-8380-8C2E636B0454}"/>
              </a:ext>
            </a:extLst>
          </p:cNvPr>
          <p:cNvPicPr>
            <a:picLocks noChangeAspect="1"/>
          </p:cNvPicPr>
          <p:nvPr/>
        </p:nvPicPr>
        <p:blipFill>
          <a:blip r:embed="rId5"/>
          <a:stretch>
            <a:fillRect/>
          </a:stretch>
        </p:blipFill>
        <p:spPr>
          <a:xfrm>
            <a:off x="8458049" y="5158954"/>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2" name="Picture 11">
            <a:extLst>
              <a:ext uri="{FF2B5EF4-FFF2-40B4-BE49-F238E27FC236}">
                <a16:creationId xmlns:a16="http://schemas.microsoft.com/office/drawing/2014/main" id="{A76BD701-8B12-E81D-21A3-1B91248A442C}"/>
              </a:ext>
            </a:extLst>
          </p:cNvPr>
          <p:cNvPicPr>
            <a:picLocks noChangeAspect="1"/>
          </p:cNvPicPr>
          <p:nvPr/>
        </p:nvPicPr>
        <p:blipFill>
          <a:blip r:embed="rId6"/>
          <a:stretch>
            <a:fillRect/>
          </a:stretch>
        </p:blipFill>
        <p:spPr>
          <a:xfrm>
            <a:off x="7608776" y="5572841"/>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429453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EDA with Data Visualization - </a:t>
            </a:r>
            <a:r>
              <a:rPr lang="en-US" kern="1200" dirty="0">
                <a:solidFill>
                  <a:srgbClr val="FFFFFF"/>
                </a:solidFill>
                <a:latin typeface="+mj-lt"/>
                <a:ea typeface="+mj-ea"/>
                <a:cs typeface="+mj-cs"/>
                <a:hlinkClick r:id="rId2"/>
              </a:rPr>
              <a:t>GITHUB</a:t>
            </a:r>
            <a:endParaRPr lang="en-US"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2A70D1EA-941D-40A4-4566-91F097E2C7AE}"/>
              </a:ext>
            </a:extLst>
          </p:cNvPr>
          <p:cNvGraphicFramePr>
            <a:graphicFrameLocks noGrp="1"/>
          </p:cNvGraphicFramePr>
          <p:nvPr>
            <p:ph idx="4294967295"/>
            <p:extLst>
              <p:ext uri="{D42A27DB-BD31-4B8C-83A1-F6EECF244321}">
                <p14:modId xmlns:p14="http://schemas.microsoft.com/office/powerpoint/2010/main" val="26775616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40912"/>
            <a:ext cx="9745589" cy="4351338"/>
          </a:xfrm>
          <a:prstGeom prst="rect">
            <a:avLst/>
          </a:prstGeom>
        </p:spPr>
        <p:txBody>
          <a:bodyPr lIns="91440" tIns="45720" rIns="91440" bIns="45720" anchor="t"/>
          <a:lstStyle/>
          <a:p>
            <a:pPr algn="l"/>
            <a:r>
              <a:rPr lang="en-US" sz="1400" b="1" i="0" u="none" strike="noStrike" dirty="0">
                <a:solidFill>
                  <a:schemeClr val="bg1"/>
                </a:solidFill>
                <a:effectLst/>
                <a:latin typeface="-apple-system"/>
              </a:rPr>
              <a:t>Display the names of the unique launch sites in the space mission</a:t>
            </a:r>
          </a:p>
          <a:p>
            <a:r>
              <a:rPr lang="en-US" sz="1400" b="1" i="0" u="none" strike="noStrike" dirty="0">
                <a:solidFill>
                  <a:schemeClr val="bg1"/>
                </a:solidFill>
                <a:effectLst/>
                <a:latin typeface="-apple-system"/>
              </a:rPr>
              <a:t>Display 5 records where launch sites begin with the string 'CCA’</a:t>
            </a:r>
          </a:p>
          <a:p>
            <a:r>
              <a:rPr lang="en-US" sz="1400" b="1" i="0" u="none" strike="noStrike" dirty="0">
                <a:solidFill>
                  <a:schemeClr val="bg1"/>
                </a:solidFill>
                <a:effectLst/>
                <a:latin typeface="-apple-system"/>
              </a:rPr>
              <a:t>Display the total payload mass carried by boosters launched by NASA (CRS)</a:t>
            </a:r>
          </a:p>
          <a:p>
            <a:r>
              <a:rPr lang="en-US" sz="1400" b="1" i="0" u="none" strike="noStrike" dirty="0">
                <a:solidFill>
                  <a:schemeClr val="bg1"/>
                </a:solidFill>
                <a:effectLst/>
                <a:latin typeface="-apple-system"/>
              </a:rPr>
              <a:t>Display average payload mass carried by booster version F9 v1.1</a:t>
            </a:r>
          </a:p>
          <a:p>
            <a:r>
              <a:rPr lang="en-US" sz="1400" b="1" dirty="0">
                <a:solidFill>
                  <a:schemeClr val="bg1"/>
                </a:solidFill>
                <a:latin typeface="-apple-system"/>
              </a:rPr>
              <a:t>L</a:t>
            </a:r>
            <a:r>
              <a:rPr lang="en-US" sz="1400" b="1" i="0" u="none" strike="noStrike" dirty="0">
                <a:solidFill>
                  <a:schemeClr val="bg1"/>
                </a:solidFill>
                <a:effectLst/>
                <a:latin typeface="-apple-system"/>
              </a:rPr>
              <a:t>ist the date when the first </a:t>
            </a:r>
            <a:r>
              <a:rPr lang="en-US" sz="1400" b="1" i="0" u="none" strike="noStrike" dirty="0" err="1">
                <a:solidFill>
                  <a:schemeClr val="bg1"/>
                </a:solidFill>
                <a:effectLst/>
                <a:latin typeface="-apple-system"/>
              </a:rPr>
              <a:t>succesful</a:t>
            </a:r>
            <a:r>
              <a:rPr lang="en-US" sz="1400" b="1" i="0" u="none" strike="noStrike" dirty="0">
                <a:solidFill>
                  <a:schemeClr val="bg1"/>
                </a:solidFill>
                <a:effectLst/>
                <a:latin typeface="-apple-system"/>
              </a:rPr>
              <a:t> landing outcome in ground pad was </a:t>
            </a:r>
            <a:r>
              <a:rPr lang="en-US" sz="1400" b="1" i="0" u="none" strike="noStrike" dirty="0" err="1">
                <a:solidFill>
                  <a:schemeClr val="bg1"/>
                </a:solidFill>
                <a:effectLst/>
                <a:latin typeface="-apple-system"/>
              </a:rPr>
              <a:t>acheived</a:t>
            </a:r>
            <a:r>
              <a:rPr lang="en-US" sz="1400" b="1" i="0" u="none" strike="noStrike" dirty="0">
                <a:solidFill>
                  <a:schemeClr val="bg1"/>
                </a:solidFill>
                <a:effectLst/>
                <a:latin typeface="-apple-system"/>
              </a:rPr>
              <a:t>.</a:t>
            </a:r>
          </a:p>
          <a:p>
            <a:r>
              <a:rPr lang="en-US" sz="1400" b="1" i="0" u="none" strike="noStrike" dirty="0">
                <a:solidFill>
                  <a:schemeClr val="bg1"/>
                </a:solidFill>
                <a:effectLst/>
                <a:latin typeface="-apple-system"/>
              </a:rPr>
              <a:t>List the names of the boosters which have success in drone ship and have payload mass greater than 4000 but less than 6000</a:t>
            </a:r>
          </a:p>
          <a:p>
            <a:r>
              <a:rPr lang="en-US" sz="1400" b="1" i="0" u="none" strike="noStrike" dirty="0">
                <a:solidFill>
                  <a:schemeClr val="bg1"/>
                </a:solidFill>
                <a:effectLst/>
                <a:latin typeface="-apple-system"/>
              </a:rPr>
              <a:t>List the total number of successful and failure mission outcomes</a:t>
            </a:r>
          </a:p>
          <a:p>
            <a:r>
              <a:rPr lang="en-US" sz="1400" b="1" i="0" u="none" strike="noStrike" dirty="0">
                <a:solidFill>
                  <a:schemeClr val="bg1"/>
                </a:solidFill>
                <a:effectLst/>
                <a:latin typeface="-apple-system"/>
              </a:rPr>
              <a:t>List the names of the </a:t>
            </a:r>
            <a:r>
              <a:rPr lang="en-US" sz="1400" b="1" i="0" u="none" strike="noStrike" dirty="0" err="1">
                <a:solidFill>
                  <a:schemeClr val="bg1"/>
                </a:solidFill>
                <a:effectLst/>
                <a:latin typeface="-apple-system"/>
              </a:rPr>
              <a:t>booster_versions</a:t>
            </a:r>
            <a:r>
              <a:rPr lang="en-US" sz="1400" b="1" i="0" u="none" strike="noStrike" dirty="0">
                <a:solidFill>
                  <a:schemeClr val="bg1"/>
                </a:solidFill>
                <a:effectLst/>
                <a:latin typeface="-apple-system"/>
              </a:rPr>
              <a:t> which have carried the maximum payload mass. Use a subquery</a:t>
            </a:r>
          </a:p>
          <a:p>
            <a:r>
              <a:rPr lang="en-US" sz="1400" b="1" i="0" u="none" strike="noStrike" dirty="0">
                <a:solidFill>
                  <a:schemeClr val="bg1"/>
                </a:solidFill>
                <a:effectLst/>
                <a:latin typeface="-apple-system"/>
              </a:rPr>
              <a:t>List the records which will display the month names, failure </a:t>
            </a:r>
            <a:r>
              <a:rPr lang="en-US" sz="1400" b="1" i="0" u="none" strike="noStrike" dirty="0" err="1">
                <a:solidFill>
                  <a:schemeClr val="bg1"/>
                </a:solidFill>
                <a:effectLst/>
                <a:latin typeface="-apple-system"/>
              </a:rPr>
              <a:t>landing_outcomes</a:t>
            </a:r>
            <a:r>
              <a:rPr lang="en-US" sz="1400" b="1" i="0" u="none" strike="noStrike" dirty="0">
                <a:solidFill>
                  <a:schemeClr val="bg1"/>
                </a:solidFill>
                <a:effectLst/>
                <a:latin typeface="-apple-system"/>
              </a:rPr>
              <a:t> in drone ship ,booster versions, </a:t>
            </a:r>
            <a:r>
              <a:rPr lang="en-US" sz="1400" b="1" i="0" u="none" strike="noStrike" dirty="0" err="1">
                <a:solidFill>
                  <a:schemeClr val="bg1"/>
                </a:solidFill>
                <a:effectLst/>
                <a:latin typeface="-apple-system"/>
              </a:rPr>
              <a:t>launch_site</a:t>
            </a:r>
            <a:r>
              <a:rPr lang="en-US" sz="1400" b="1" i="0" u="none" strike="noStrike" dirty="0">
                <a:solidFill>
                  <a:schemeClr val="bg1"/>
                </a:solidFill>
                <a:effectLst/>
                <a:latin typeface="-apple-system"/>
              </a:rPr>
              <a:t> for the months in year 2015.</a:t>
            </a:r>
          </a:p>
          <a:p>
            <a:r>
              <a:rPr lang="en-US" sz="1400" b="1" i="0" u="none" strike="noStrike" dirty="0">
                <a:solidFill>
                  <a:schemeClr val="bg1"/>
                </a:solidFill>
                <a:effectLst/>
                <a:latin typeface="-apple-system"/>
              </a:rPr>
              <a:t>Rank the count of landing outcomes (such as Failure (drone ship) or Success (ground pad)) between the date 2010-06-04 and 2017-03-20, in descending order.</a:t>
            </a:r>
          </a:p>
          <a:p>
            <a:endParaRPr lang="en-US" sz="1200" b="1" i="0" u="none" strike="noStrike" dirty="0">
              <a:solidFill>
                <a:schemeClr val="bg1"/>
              </a:solidFill>
              <a:effectLst/>
              <a:latin typeface="-apple-system"/>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EDA with SQL - </a:t>
            </a:r>
            <a:r>
              <a:rPr lang="en-US" dirty="0">
                <a:solidFill>
                  <a:schemeClr val="accent1"/>
                </a:solidFill>
                <a:latin typeface="Abadi"/>
                <a:hlinkClick r:id="rId2">
                  <a:extLst>
                    <a:ext uri="{A12FA001-AC4F-418D-AE19-62706E023703}">
                      <ahyp:hlinkClr xmlns:ahyp="http://schemas.microsoft.com/office/drawing/2018/hyperlinkcolor" val="tx"/>
                    </a:ext>
                  </a:extLst>
                </a:hlinkClick>
              </a:rPr>
              <a:t>GITHUB</a:t>
            </a:r>
            <a:endParaRPr lang="en-US" dirty="0">
              <a:solidFill>
                <a:schemeClr val="accent1"/>
              </a:solidFill>
            </a:endParaRPr>
          </a:p>
        </p:txBody>
      </p:sp>
      <p:sp>
        <p:nvSpPr>
          <p:cNvPr id="2" name="TextBox 1">
            <a:extLst>
              <a:ext uri="{FF2B5EF4-FFF2-40B4-BE49-F238E27FC236}">
                <a16:creationId xmlns:a16="http://schemas.microsoft.com/office/drawing/2014/main" id="{5F136C4E-9B7A-C312-0082-086FEBEFA9F3}"/>
              </a:ext>
            </a:extLst>
          </p:cNvPr>
          <p:cNvSpPr txBox="1"/>
          <p:nvPr/>
        </p:nvSpPr>
        <p:spPr>
          <a:xfrm>
            <a:off x="770011" y="1463800"/>
            <a:ext cx="6324488" cy="461665"/>
          </a:xfrm>
          <a:prstGeom prst="rect">
            <a:avLst/>
          </a:prstGeom>
          <a:noFill/>
        </p:spPr>
        <p:txBody>
          <a:bodyPr wrap="none" rtlCol="0">
            <a:spAutoFit/>
          </a:bodyPr>
          <a:lstStyle/>
          <a:p>
            <a:r>
              <a:rPr lang="en-US" sz="2400" dirty="0">
                <a:solidFill>
                  <a:schemeClr val="bg1"/>
                </a:solidFill>
              </a:rPr>
              <a:t>SQL QUERIES PERFORMED TO GATHER DATA ARE: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normAutofit/>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a:t>
            </a:r>
            <a:r>
              <a:rPr lang="en-US" dirty="0">
                <a:solidFill>
                  <a:srgbClr val="0B49CB"/>
                </a:solidFill>
                <a:latin typeface="Abadi"/>
                <a:hlinkClick r:id="rId3"/>
              </a:rPr>
              <a:t>GITHUB</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a:solidFill>
            <a:schemeClr val="accent1">
              <a:lumMod val="50000"/>
            </a:schemeClr>
          </a:solidFill>
        </p:spPr>
        <p:txBody>
          <a:bodyPr vert="horz" lIns="91440" tIns="45720" rIns="91440" bIns="45720" rtlCol="0" anchor="t">
            <a:normAutofit fontScale="92500" lnSpcReduction="10000"/>
          </a:bodyPr>
          <a:lstStyle/>
          <a:p>
            <a:r>
              <a:rPr lang="en-GB" sz="1600" dirty="0">
                <a:solidFill>
                  <a:schemeClr val="bg1"/>
                </a:solidFill>
              </a:rPr>
              <a:t>The following plots were added to a </a:t>
            </a:r>
            <a:r>
              <a:rPr lang="en-GB" sz="1600" dirty="0" err="1">
                <a:solidFill>
                  <a:schemeClr val="bg1"/>
                </a:solidFill>
              </a:rPr>
              <a:t>Plotly</a:t>
            </a:r>
            <a:r>
              <a:rPr lang="en-GB" sz="1600" dirty="0">
                <a:solidFill>
                  <a:schemeClr val="bg1"/>
                </a:solidFill>
              </a:rPr>
              <a:t> Dash dashboard to have an interactive visualisation of the data:</a:t>
            </a:r>
          </a:p>
          <a:p>
            <a:endParaRPr lang="en-GB" dirty="0">
              <a:solidFill>
                <a:schemeClr val="bg1"/>
              </a:solidFill>
            </a:endParaRPr>
          </a:p>
          <a:p>
            <a:pPr marL="457200" indent="-457200">
              <a:buFont typeface="+mj-lt"/>
              <a:buAutoNum type="arabicPeriod"/>
            </a:pPr>
            <a:r>
              <a:rPr lang="en-GB" dirty="0">
                <a:solidFill>
                  <a:schemeClr val="bg1"/>
                </a:solidFill>
              </a:rPr>
              <a:t>Pie chart (</a:t>
            </a:r>
            <a:r>
              <a:rPr lang="en-GB" dirty="0" err="1">
                <a:solidFill>
                  <a:schemeClr val="bg1"/>
                </a:solidFill>
                <a:latin typeface="Consolas" panose="020B0609020204030204" pitchFamily="49" charset="0"/>
              </a:rPr>
              <a:t>px.pie</a:t>
            </a:r>
            <a:r>
              <a:rPr lang="en-GB" dirty="0">
                <a:solidFill>
                  <a:schemeClr val="bg1"/>
                </a:solidFill>
                <a:latin typeface="Consolas" panose="020B0609020204030204" pitchFamily="49" charset="0"/>
              </a:rPr>
              <a:t>()</a:t>
            </a:r>
            <a:r>
              <a:rPr lang="en-GB" dirty="0">
                <a:solidFill>
                  <a:schemeClr val="bg1"/>
                </a:solidFill>
              </a:rPr>
              <a:t>) showing the total successful launches per site </a:t>
            </a:r>
          </a:p>
          <a:p>
            <a:pPr marL="520700" lvl="1" indent="-342900">
              <a:buFont typeface="Arial" panose="020B0604020202020204" pitchFamily="34" charset="0"/>
              <a:buChar char="•"/>
            </a:pPr>
            <a:r>
              <a:rPr lang="en-GB" dirty="0">
                <a:solidFill>
                  <a:schemeClr val="bg1"/>
                </a:solidFill>
              </a:rPr>
              <a:t>This makes it clear to see which sites are most successful</a:t>
            </a:r>
          </a:p>
          <a:p>
            <a:pPr marL="520700" lvl="1" indent="-342900">
              <a:buFont typeface="Arial" panose="020B0604020202020204" pitchFamily="34" charset="0"/>
              <a:buChar char="•"/>
            </a:pPr>
            <a:r>
              <a:rPr lang="en-GB" dirty="0">
                <a:solidFill>
                  <a:schemeClr val="bg1"/>
                </a:solidFill>
              </a:rPr>
              <a:t>The chart could also be filtered (using a </a:t>
            </a:r>
            <a:r>
              <a:rPr lang="en-GB" sz="2000" dirty="0" err="1">
                <a:solidFill>
                  <a:schemeClr val="bg1"/>
                </a:solidFill>
                <a:latin typeface="Consolas" panose="020B0609020204030204" pitchFamily="49" charset="0"/>
              </a:rPr>
              <a:t>dcc.Dropdown</a:t>
            </a:r>
            <a:r>
              <a:rPr lang="en-GB" sz="2000" dirty="0">
                <a:solidFill>
                  <a:schemeClr val="bg1"/>
                </a:solidFill>
                <a:latin typeface="Consolas" panose="020B0609020204030204" pitchFamily="49" charset="0"/>
              </a:rPr>
              <a:t>()</a:t>
            </a:r>
            <a:r>
              <a:rPr lang="en-GB" dirty="0">
                <a:solidFill>
                  <a:schemeClr val="bg1"/>
                </a:solidFill>
              </a:rPr>
              <a:t> object) to see the success/failure ratio for an individual site</a:t>
            </a:r>
          </a:p>
          <a:p>
            <a:pPr marL="520700" lvl="1" indent="-342900">
              <a:buFont typeface="Arial" panose="020B0604020202020204" pitchFamily="34" charset="0"/>
              <a:buChar char="•"/>
            </a:pPr>
            <a:endParaRPr lang="en-GB" dirty="0">
              <a:solidFill>
                <a:schemeClr val="bg1"/>
              </a:solidFill>
            </a:endParaRPr>
          </a:p>
          <a:p>
            <a:pPr marL="457200" indent="-457200">
              <a:buFont typeface="+mj-lt"/>
              <a:buAutoNum type="arabicPeriod"/>
            </a:pPr>
            <a:r>
              <a:rPr lang="en-GB" dirty="0">
                <a:solidFill>
                  <a:schemeClr val="bg1"/>
                </a:solidFill>
              </a:rPr>
              <a:t>Scatter graph (</a:t>
            </a:r>
            <a:r>
              <a:rPr lang="en-GB" dirty="0" err="1">
                <a:solidFill>
                  <a:schemeClr val="bg1"/>
                </a:solidFill>
                <a:latin typeface="Consolas" panose="020B0609020204030204" pitchFamily="49" charset="0"/>
              </a:rPr>
              <a:t>px.scatter</a:t>
            </a:r>
            <a:r>
              <a:rPr lang="en-GB" dirty="0">
                <a:solidFill>
                  <a:schemeClr val="bg1"/>
                </a:solidFill>
                <a:latin typeface="Consolas" panose="020B0609020204030204" pitchFamily="49" charset="0"/>
              </a:rPr>
              <a:t>()</a:t>
            </a:r>
            <a:r>
              <a:rPr lang="en-GB" dirty="0">
                <a:solidFill>
                  <a:schemeClr val="bg1"/>
                </a:solidFill>
              </a:rPr>
              <a:t>) to show the correlation between outcome (success or not) and payload mass (kg)</a:t>
            </a:r>
          </a:p>
          <a:p>
            <a:pPr marL="520700" lvl="1" indent="-342900">
              <a:buFont typeface="Arial" panose="020B0604020202020204" pitchFamily="34" charset="0"/>
              <a:buChar char="•"/>
            </a:pPr>
            <a:r>
              <a:rPr lang="en-GB" dirty="0">
                <a:solidFill>
                  <a:schemeClr val="bg1"/>
                </a:solidFill>
              </a:rPr>
              <a:t>This could be filtered (using a </a:t>
            </a:r>
            <a:r>
              <a:rPr lang="en-GB" sz="2000" dirty="0" err="1">
                <a:solidFill>
                  <a:schemeClr val="bg1"/>
                </a:solidFill>
                <a:latin typeface="Consolas" panose="020B0609020204030204" pitchFamily="49" charset="0"/>
              </a:rPr>
              <a:t>RangeSlider</a:t>
            </a:r>
            <a:r>
              <a:rPr lang="en-GB" sz="2000" dirty="0">
                <a:solidFill>
                  <a:schemeClr val="bg1"/>
                </a:solidFill>
                <a:latin typeface="Consolas" panose="020B0609020204030204" pitchFamily="49" charset="0"/>
              </a:rPr>
              <a:t>()</a:t>
            </a:r>
            <a:r>
              <a:rPr lang="en-GB" dirty="0">
                <a:solidFill>
                  <a:schemeClr val="bg1"/>
                </a:solidFill>
              </a:rPr>
              <a:t> object) by ranges of payload masses</a:t>
            </a:r>
          </a:p>
          <a:p>
            <a:pPr marL="520700" lvl="1" indent="-342900">
              <a:buFont typeface="Arial" panose="020B0604020202020204" pitchFamily="34" charset="0"/>
              <a:buChar char="•"/>
            </a:pPr>
            <a:r>
              <a:rPr lang="en-GB" dirty="0">
                <a:solidFill>
                  <a:schemeClr val="bg1"/>
                </a:solidFill>
              </a:rPr>
              <a:t>It could also be filtered by booster version</a:t>
            </a:r>
          </a:p>
          <a:p>
            <a:endParaRPr lang="en-US" dirty="0">
              <a:solidFill>
                <a:schemeClr val="bg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Build a Dashboard with </a:t>
            </a:r>
            <a:r>
              <a:rPr lang="en-US" dirty="0" err="1">
                <a:solidFill>
                  <a:schemeClr val="accent2"/>
                </a:solidFill>
                <a:latin typeface="Abadi"/>
              </a:rPr>
              <a:t>Plotly</a:t>
            </a:r>
            <a:r>
              <a:rPr lang="en-US" dirty="0">
                <a:solidFill>
                  <a:schemeClr val="accent2"/>
                </a:solidFill>
                <a:latin typeface="Abadi"/>
              </a:rPr>
              <a:t> Dash - </a:t>
            </a:r>
            <a:r>
              <a:rPr lang="en-US" dirty="0">
                <a:solidFill>
                  <a:schemeClr val="accent2"/>
                </a:solidFill>
                <a:latin typeface="Abadi"/>
                <a:hlinkClick r:id="rId2"/>
              </a:rPr>
              <a:t>GITHUB</a:t>
            </a:r>
            <a:endParaRPr lang="en-US" dirty="0">
              <a:solidFill>
                <a:schemeClr val="accent2"/>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71789" cy="3952875"/>
          </a:xfrm>
          <a:prstGeom prst="rect">
            <a:avLst/>
          </a:prstGeom>
        </p:spPr>
        <p:txBody>
          <a:bodyPr>
            <a:normAutofit fontScale="925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MODEL DEVELOPMENT</a:t>
            </a:r>
          </a:p>
          <a:p>
            <a:pPr>
              <a:lnSpc>
                <a:spcPct val="100000"/>
              </a:lnSpc>
              <a:spcBef>
                <a:spcPts val="1400"/>
              </a:spcBef>
            </a:pPr>
            <a:r>
              <a:rPr lang="en-US" sz="2100" dirty="0">
                <a:solidFill>
                  <a:schemeClr val="accent3">
                    <a:lumMod val="25000"/>
                  </a:schemeClr>
                </a:solidFill>
                <a:latin typeface="Abadi" panose="020B0604020104020204" pitchFamily="34" charset="0"/>
              </a:rPr>
              <a:t>After Dataset was cleaned and transformed with preprocessing, data was then split into train and test sets with </a:t>
            </a:r>
            <a:r>
              <a:rPr lang="en-US" sz="2100" dirty="0" err="1">
                <a:solidFill>
                  <a:schemeClr val="accent3">
                    <a:lumMod val="25000"/>
                  </a:schemeClr>
                </a:solidFill>
                <a:latin typeface="Abadi" panose="020B0604020104020204" pitchFamily="34" charset="0"/>
              </a:rPr>
              <a:t>train_test_split</a:t>
            </a:r>
            <a:r>
              <a:rPr lang="en-US" sz="2100" dirty="0">
                <a:solidFill>
                  <a:schemeClr val="accent3">
                    <a:lumMod val="25000"/>
                  </a:schemeClr>
                </a:solidFill>
                <a:latin typeface="Abadi" panose="020B0604020104020204" pitchFamily="34" charset="0"/>
              </a:rPr>
              <a:t>().</a:t>
            </a:r>
          </a:p>
          <a:p>
            <a:r>
              <a:rPr lang="en-US" sz="2100" dirty="0"/>
              <a:t>Models were built using Linear Reg, Logistic Reg, SVM, KNN, and Decision Trees.</a:t>
            </a:r>
          </a:p>
          <a:p>
            <a:r>
              <a:rPr lang="en-US" sz="2100" dirty="0"/>
              <a:t>To choose the parameters, the models are then run through </a:t>
            </a:r>
            <a:r>
              <a:rPr lang="en-US" sz="2100" dirty="0" err="1"/>
              <a:t>GridSearchCV</a:t>
            </a:r>
            <a:r>
              <a:rPr lang="en-US" sz="2100" dirty="0"/>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a:t>
            </a:r>
            <a:r>
              <a:rPr lang="en-US" dirty="0">
                <a:solidFill>
                  <a:srgbClr val="0B49CB"/>
                </a:solidFill>
                <a:latin typeface="Abadi"/>
                <a:hlinkClick r:id="rId3"/>
              </a:rPr>
              <a:t>GITHUB</a:t>
            </a:r>
            <a:endParaRPr lang="en-US" dirty="0">
              <a:solidFill>
                <a:srgbClr val="0B49CB"/>
              </a:solidFill>
              <a:latin typeface="Abadi"/>
            </a:endParaRPr>
          </a:p>
        </p:txBody>
      </p:sp>
      <p:sp>
        <p:nvSpPr>
          <p:cNvPr id="8" name="TextBox 7">
            <a:extLst>
              <a:ext uri="{FF2B5EF4-FFF2-40B4-BE49-F238E27FC236}">
                <a16:creationId xmlns:a16="http://schemas.microsoft.com/office/drawing/2014/main" id="{CE11E43B-97E9-61B7-70B2-68C08C968AEC}"/>
              </a:ext>
            </a:extLst>
          </p:cNvPr>
          <p:cNvSpPr txBox="1"/>
          <p:nvPr/>
        </p:nvSpPr>
        <p:spPr>
          <a:xfrm>
            <a:off x="4419600" y="1825625"/>
            <a:ext cx="3352800" cy="4231928"/>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MODEL EVALUATION</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For model evaluation, several metrics were chosen. Accuracy, F1 score, MSE, MAE were the main metrics.</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model was run through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for choosing the best hyperparameters.</a:t>
            </a: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A validation set is used to choose the best parameters for a model with the highest accuracy and minimal loss. </a:t>
            </a:r>
            <a:endParaRPr lang="en-US" sz="1800" dirty="0">
              <a:solidFill>
                <a:schemeClr val="accent3">
                  <a:lumMod val="25000"/>
                </a:schemeClr>
              </a:solidFill>
              <a:latin typeface="Abadi" panose="020B0604020104020204" pitchFamily="34" charset="0"/>
            </a:endParaRPr>
          </a:p>
          <a:p>
            <a:endParaRPr lang="en-US" dirty="0"/>
          </a:p>
        </p:txBody>
      </p:sp>
      <p:sp>
        <p:nvSpPr>
          <p:cNvPr id="10" name="TextBox 9">
            <a:extLst>
              <a:ext uri="{FF2B5EF4-FFF2-40B4-BE49-F238E27FC236}">
                <a16:creationId xmlns:a16="http://schemas.microsoft.com/office/drawing/2014/main" id="{6821727C-7356-4BC2-F2B5-754EA22AE525}"/>
              </a:ext>
            </a:extLst>
          </p:cNvPr>
          <p:cNvSpPr txBox="1"/>
          <p:nvPr/>
        </p:nvSpPr>
        <p:spPr>
          <a:xfrm>
            <a:off x="8069191" y="1825625"/>
            <a:ext cx="3119508" cy="2210862"/>
          </a:xfrm>
          <a:prstGeom prst="rect">
            <a:avLst/>
          </a:prstGeom>
          <a:noFill/>
        </p:spPr>
        <p:txBody>
          <a:bodyPr wrap="square">
            <a:spAutoFit/>
          </a:bodyPr>
          <a:lstStyle/>
          <a:p>
            <a:pPr algn="ctr">
              <a:lnSpc>
                <a:spcPct val="100000"/>
              </a:lnSpc>
              <a:spcBef>
                <a:spcPts val="1400"/>
              </a:spcBef>
            </a:pPr>
            <a:r>
              <a:rPr lang="en-US" dirty="0">
                <a:solidFill>
                  <a:schemeClr val="accent3">
                    <a:lumMod val="25000"/>
                  </a:schemeClr>
                </a:solidFill>
                <a:latin typeface="Abadi" panose="020B0604020104020204" pitchFamily="34" charset="0"/>
              </a:rPr>
              <a:t>FINAL MODEL SELECTION</a:t>
            </a:r>
          </a:p>
          <a:p>
            <a:pPr algn="ctr">
              <a:lnSpc>
                <a:spcPct val="100000"/>
              </a:lnSpc>
              <a:spcBef>
                <a:spcPts val="1400"/>
              </a:spcBef>
            </a:pPr>
            <a:endParaRPr lang="en-US" sz="1800"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r>
              <a:rPr lang="en-US" dirty="0"/>
              <a:t>We plot the confusion matrix and and examine the performance. </a:t>
            </a:r>
          </a:p>
          <a:p>
            <a:pPr marL="285750" indent="-285750">
              <a:buFont typeface="Arial" panose="020B0604020202020204" pitchFamily="34" charset="0"/>
              <a:buChar char="•"/>
            </a:pPr>
            <a:r>
              <a:rPr lang="en-US" dirty="0"/>
              <a:t>We choose the best accuracy model.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41" name="Rectangle 4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Rectangle 4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We can see that most early flights from the launch site CCAFS SLC 40 were unsuccessful. </a:t>
            </a:r>
          </a:p>
          <a:p>
            <a:pPr>
              <a:spcBef>
                <a:spcPts val="1400"/>
              </a:spcBef>
            </a:pPr>
            <a:r>
              <a:rPr lang="en-US" sz="2000" dirty="0">
                <a:solidFill>
                  <a:srgbClr val="FFFFFF"/>
                </a:solidFill>
              </a:rPr>
              <a:t>As the flight number increased, as more and more flights were launched, the success rate increased as well.</a:t>
            </a:r>
          </a:p>
          <a:p>
            <a:pPr>
              <a:spcBef>
                <a:spcPts val="1400"/>
              </a:spcBef>
            </a:pPr>
            <a:r>
              <a:rPr lang="en-US" sz="2000" dirty="0">
                <a:solidFill>
                  <a:srgbClr val="FFFFFF"/>
                </a:solidFill>
              </a:rPr>
              <a:t>VAFB SLC 4E was scarcely used compared to the others. </a:t>
            </a:r>
          </a:p>
        </p:txBody>
      </p:sp>
      <p:pic>
        <p:nvPicPr>
          <p:cNvPr id="2" name="Picture 1" descr="Chart, scatter chart&#10;&#10;Description automatically generated">
            <a:extLst>
              <a:ext uri="{FF2B5EF4-FFF2-40B4-BE49-F238E27FC236}">
                <a16:creationId xmlns:a16="http://schemas.microsoft.com/office/drawing/2014/main" id="{EDA174CA-904B-C9E3-EC34-9E2128C40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304" y="973147"/>
            <a:ext cx="5407002" cy="491170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1" name="Rectangle 1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I see no correlation between these launch sites and payload mass. </a:t>
            </a:r>
          </a:p>
          <a:p>
            <a:pPr>
              <a:spcBef>
                <a:spcPts val="1400"/>
              </a:spcBef>
            </a:pPr>
            <a:r>
              <a:rPr lang="en-US" sz="2000" dirty="0">
                <a:solidFill>
                  <a:srgbClr val="FFFFFF"/>
                </a:solidFill>
              </a:rPr>
              <a:t>Payload mass &gt; 7000 has very few failures.</a:t>
            </a:r>
          </a:p>
        </p:txBody>
      </p:sp>
      <p:pic>
        <p:nvPicPr>
          <p:cNvPr id="2" name="Picture 1" descr="A picture containing text&#10;&#10;Description automatically generated">
            <a:extLst>
              <a:ext uri="{FF2B5EF4-FFF2-40B4-BE49-F238E27FC236}">
                <a16:creationId xmlns:a16="http://schemas.microsoft.com/office/drawing/2014/main" id="{BA91E010-CF9E-AD42-AFF1-AEA6EC45D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304" y="1849426"/>
            <a:ext cx="5407002" cy="3159146"/>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056" name="Rectangle 205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58" name="Rectangle 205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D4811A61-F7FB-4B19-9ED1-E0E2554A5BE8}"/>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We can draw the conclusion that success rate for all orbits except SO was over 50%. </a:t>
            </a:r>
          </a:p>
          <a:p>
            <a:pPr>
              <a:spcBef>
                <a:spcPts val="1400"/>
              </a:spcBef>
            </a:pPr>
            <a:r>
              <a:rPr lang="en-US" sz="2000" dirty="0">
                <a:solidFill>
                  <a:srgbClr val="FFFFFF"/>
                </a:solidFill>
              </a:rPr>
              <a:t>SO only had one launch and it was a failure.</a:t>
            </a:r>
          </a:p>
          <a:p>
            <a:pPr>
              <a:spcBef>
                <a:spcPts val="1400"/>
              </a:spcBef>
            </a:pPr>
            <a:r>
              <a:rPr lang="en-US" sz="2000" dirty="0">
                <a:solidFill>
                  <a:srgbClr val="FFFFFF"/>
                </a:solidFill>
              </a:rPr>
              <a:t>The success rate for Orbits ES-L1, GEO, HEO, and SSO were 100%.</a:t>
            </a:r>
          </a:p>
        </p:txBody>
      </p:sp>
      <p:pic>
        <p:nvPicPr>
          <p:cNvPr id="2050" name="Picture 2">
            <a:extLst>
              <a:ext uri="{FF2B5EF4-FFF2-40B4-BE49-F238E27FC236}">
                <a16:creationId xmlns:a16="http://schemas.microsoft.com/office/drawing/2014/main" id="{10081E4D-8F43-D632-AC2A-BCDE533FF4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5304" y="1813658"/>
            <a:ext cx="5407002" cy="32306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17000" b="-17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 name="Rectangle 1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lnSpcReduction="10000"/>
          </a:bodyPr>
          <a:lstStyle/>
          <a:p>
            <a:pPr>
              <a:spcBef>
                <a:spcPts val="1400"/>
              </a:spcBef>
            </a:pPr>
            <a:r>
              <a:rPr lang="en-US" sz="2000" dirty="0">
                <a:solidFill>
                  <a:srgbClr val="FFFFFF"/>
                </a:solidFill>
              </a:rPr>
              <a:t>Most initial launches were done into orbits LEO, ISS, PO, GTO. </a:t>
            </a:r>
          </a:p>
          <a:p>
            <a:pPr>
              <a:spcBef>
                <a:spcPts val="1400"/>
              </a:spcBef>
            </a:pPr>
            <a:r>
              <a:rPr lang="en-US" sz="2000" dirty="0">
                <a:solidFill>
                  <a:srgbClr val="FFFFFF"/>
                </a:solidFill>
              </a:rPr>
              <a:t>Possibly because these are low risk orbits. As we can see, most flight numbers &lt; 40 were failures. </a:t>
            </a:r>
          </a:p>
          <a:p>
            <a:pPr>
              <a:spcBef>
                <a:spcPts val="1400"/>
              </a:spcBef>
            </a:pPr>
            <a:r>
              <a:rPr lang="en-US" sz="2000" dirty="0">
                <a:solidFill>
                  <a:srgbClr val="FFFFFF"/>
                </a:solidFill>
              </a:rPr>
              <a:t>These 4 orbits were tested until 60 flights until success was more often, then they shifted to other orbits like SSO, HEO, MEO, VLEO etc. </a:t>
            </a:r>
          </a:p>
        </p:txBody>
      </p:sp>
      <p:pic>
        <p:nvPicPr>
          <p:cNvPr id="9" name="Picture 8" descr="A graph with blue and orange dots&#10;&#10;Description automatically generated">
            <a:extLst>
              <a:ext uri="{FF2B5EF4-FFF2-40B4-BE49-F238E27FC236}">
                <a16:creationId xmlns:a16="http://schemas.microsoft.com/office/drawing/2014/main" id="{252BF889-C55A-3CA4-5928-24F503FA4260}"/>
              </a:ext>
            </a:extLst>
          </p:cNvPr>
          <p:cNvPicPr>
            <a:picLocks noChangeAspect="1"/>
          </p:cNvPicPr>
          <p:nvPr/>
        </p:nvPicPr>
        <p:blipFill>
          <a:blip r:embed="rId2"/>
          <a:stretch>
            <a:fillRect/>
          </a:stretch>
        </p:blipFill>
        <p:spPr>
          <a:xfrm>
            <a:off x="6005304" y="1002607"/>
            <a:ext cx="5407002" cy="485278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
        <p:nvSpPr>
          <p:cNvPr id="2" name="AutoShape 2">
            <a:extLst>
              <a:ext uri="{FF2B5EF4-FFF2-40B4-BE49-F238E27FC236}">
                <a16:creationId xmlns:a16="http://schemas.microsoft.com/office/drawing/2014/main" id="{A4693653-A217-346B-495C-A1B067BDC9D2}"/>
              </a:ext>
            </a:extLst>
          </p:cNvPr>
          <p:cNvSpPr>
            <a:spLocks noChangeAspect="1" noChangeArrowheads="1"/>
          </p:cNvSpPr>
          <p:nvPr/>
        </p:nvSpPr>
        <p:spPr bwMode="auto">
          <a:xfrm>
            <a:off x="5943600" y="1244600"/>
            <a:ext cx="2336800" cy="233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3CFBFC8C-AB4C-5264-238F-6A854E8630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Initial, lower payloads were launched into orbits SSO, HEO, ISS, LEO. These orbits were tested for success.</a:t>
            </a:r>
          </a:p>
          <a:p>
            <a:pPr>
              <a:spcBef>
                <a:spcPts val="1400"/>
              </a:spcBef>
            </a:pPr>
            <a:r>
              <a:rPr lang="en-US" sz="2000" dirty="0">
                <a:solidFill>
                  <a:srgbClr val="FFFFFF"/>
                </a:solidFill>
              </a:rPr>
              <a:t>From payload &gt;  3000, Orbit GTO was extensively used, and its success rate is as much as its failure.</a:t>
            </a:r>
          </a:p>
          <a:p>
            <a:pPr>
              <a:spcBef>
                <a:spcPts val="1400"/>
              </a:spcBef>
            </a:pPr>
            <a:r>
              <a:rPr lang="en-US" sz="2000" dirty="0">
                <a:solidFill>
                  <a:srgbClr val="FFFFFF"/>
                </a:solidFill>
              </a:rPr>
              <a:t>From payload &gt; 8000, GTO was relieved and other orbits were proving greater success.</a:t>
            </a:r>
          </a:p>
        </p:txBody>
      </p:sp>
      <p:pic>
        <p:nvPicPr>
          <p:cNvPr id="6" name="Picture 5" descr="A graph with blue and orange dots&#10;&#10;Description automatically generated">
            <a:extLst>
              <a:ext uri="{FF2B5EF4-FFF2-40B4-BE49-F238E27FC236}">
                <a16:creationId xmlns:a16="http://schemas.microsoft.com/office/drawing/2014/main" id="{7C8B65C8-EED1-0873-41D9-A2C856B3C1B0}"/>
              </a:ext>
            </a:extLst>
          </p:cNvPr>
          <p:cNvPicPr>
            <a:picLocks noChangeAspect="1"/>
          </p:cNvPicPr>
          <p:nvPr/>
        </p:nvPicPr>
        <p:blipFill>
          <a:blip r:embed="rId2"/>
          <a:stretch>
            <a:fillRect/>
          </a:stretch>
        </p:blipFill>
        <p:spPr>
          <a:xfrm>
            <a:off x="6005304" y="1000186"/>
            <a:ext cx="5407002" cy="485762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D35FD2D-1BD2-45D7-B015-1A96C241520B}"/>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yearly trend for success is almost an upward trend.</a:t>
            </a:r>
          </a:p>
          <a:p>
            <a:pPr>
              <a:spcBef>
                <a:spcPts val="1400"/>
              </a:spcBef>
            </a:pPr>
            <a:r>
              <a:rPr lang="en-US" sz="2000" dirty="0">
                <a:solidFill>
                  <a:srgbClr val="FFFFFF"/>
                </a:solidFill>
              </a:rPr>
              <a:t>Except for the drop in 2018, Space X has seen tremendous upward success in their launches. </a:t>
            </a:r>
          </a:p>
        </p:txBody>
      </p:sp>
      <p:pic>
        <p:nvPicPr>
          <p:cNvPr id="6" name="Picture 5" descr="A line graph with numbers on it&#10;&#10;Description automatically generated">
            <a:extLst>
              <a:ext uri="{FF2B5EF4-FFF2-40B4-BE49-F238E27FC236}">
                <a16:creationId xmlns:a16="http://schemas.microsoft.com/office/drawing/2014/main" id="{7CBBB3C8-2C26-B0CF-7D76-71B413D37ED3}"/>
              </a:ext>
            </a:extLst>
          </p:cNvPr>
          <p:cNvPicPr>
            <a:picLocks noChangeAspect="1"/>
          </p:cNvPicPr>
          <p:nvPr/>
        </p:nvPicPr>
        <p:blipFill>
          <a:blip r:embed="rId2"/>
          <a:stretch>
            <a:fillRect/>
          </a:stretch>
        </p:blipFill>
        <p:spPr>
          <a:xfrm>
            <a:off x="6005304" y="1367579"/>
            <a:ext cx="5407002" cy="4122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All Launch Site Names</a:t>
            </a:r>
          </a:p>
        </p:txBody>
      </p:sp>
      <p:pic>
        <p:nvPicPr>
          <p:cNvPr id="8" name="Picture 7" descr="A screenshot of a phone&#10;&#10;Description automatically generated">
            <a:extLst>
              <a:ext uri="{FF2B5EF4-FFF2-40B4-BE49-F238E27FC236}">
                <a16:creationId xmlns:a16="http://schemas.microsoft.com/office/drawing/2014/main" id="{039DC5FC-188D-855A-16E7-D974D4E4F082}"/>
              </a:ext>
            </a:extLst>
          </p:cNvPr>
          <p:cNvPicPr>
            <a:picLocks noChangeAspect="1"/>
          </p:cNvPicPr>
          <p:nvPr/>
        </p:nvPicPr>
        <p:blipFill>
          <a:blip r:embed="rId2"/>
          <a:stretch>
            <a:fillRect/>
          </a:stretch>
        </p:blipFill>
        <p:spPr>
          <a:xfrm>
            <a:off x="7892009" y="2282381"/>
            <a:ext cx="1941356" cy="2617365"/>
          </a:xfrm>
          <a:prstGeom prst="rect">
            <a:avLst/>
          </a:prstGeom>
        </p:spPr>
      </p:pic>
      <p:pic>
        <p:nvPicPr>
          <p:cNvPr id="6" name="Picture 5">
            <a:extLst>
              <a:ext uri="{FF2B5EF4-FFF2-40B4-BE49-F238E27FC236}">
                <a16:creationId xmlns:a16="http://schemas.microsoft.com/office/drawing/2014/main" id="{9157B4E0-0EBF-41CC-EA6F-ADCCD3A70A69}"/>
              </a:ext>
            </a:extLst>
          </p:cNvPr>
          <p:cNvPicPr>
            <a:picLocks noChangeAspect="1"/>
          </p:cNvPicPr>
          <p:nvPr/>
        </p:nvPicPr>
        <p:blipFill>
          <a:blip r:embed="rId3"/>
          <a:stretch>
            <a:fillRect/>
          </a:stretch>
        </p:blipFill>
        <p:spPr>
          <a:xfrm>
            <a:off x="1999815" y="3258118"/>
            <a:ext cx="4600354" cy="50603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98"/>
            <a:ext cx="8902702" cy="1385266"/>
          </a:xfrm>
          <a:prstGeom prst="rect">
            <a:avLst/>
          </a:prstGeom>
        </p:spPr>
        <p:txBody>
          <a:bodyPr vert="horz" lIns="91440" tIns="45720" rIns="91440" bIns="45720" rtlCol="0">
            <a:normAutofit/>
          </a:bodyPr>
          <a:lstStyle/>
          <a:p>
            <a:pPr>
              <a:spcBef>
                <a:spcPts val="1400"/>
              </a:spcBef>
            </a:pPr>
            <a:r>
              <a:rPr lang="en-US" sz="2000" dirty="0"/>
              <a:t>The query SELECT DISTINCT will show unique names in </a:t>
            </a:r>
            <a:r>
              <a:rPr lang="en-US" sz="2000" dirty="0" err="1"/>
              <a:t>Launch_Site</a:t>
            </a:r>
            <a:r>
              <a:rPr lang="en-US" sz="2000" dirty="0"/>
              <a:t> column in the SPACEXTABLE;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6" name="Rectangle 25">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1371600" y="407695"/>
            <a:ext cx="9724030" cy="834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8F0B9322-B061-BFEC-865D-FFE770F704BB}"/>
              </a:ext>
            </a:extLst>
          </p:cNvPr>
          <p:cNvPicPr>
            <a:picLocks noChangeAspect="1"/>
          </p:cNvPicPr>
          <p:nvPr/>
        </p:nvPicPr>
        <p:blipFill>
          <a:blip r:embed="rId2"/>
          <a:stretch>
            <a:fillRect/>
          </a:stretch>
        </p:blipFill>
        <p:spPr>
          <a:xfrm>
            <a:off x="2805585" y="2871014"/>
            <a:ext cx="8014816" cy="1562885"/>
          </a:xfrm>
          <a:prstGeom prst="rect">
            <a:avLst/>
          </a:prstGeom>
        </p:spPr>
      </p:pic>
      <p:pic>
        <p:nvPicPr>
          <p:cNvPr id="7" name="Picture 6">
            <a:extLst>
              <a:ext uri="{FF2B5EF4-FFF2-40B4-BE49-F238E27FC236}">
                <a16:creationId xmlns:a16="http://schemas.microsoft.com/office/drawing/2014/main" id="{5E7EB5B9-B3A8-6B11-5776-CCF585385CC7}"/>
              </a:ext>
            </a:extLst>
          </p:cNvPr>
          <p:cNvPicPr>
            <a:picLocks noChangeAspect="1"/>
          </p:cNvPicPr>
          <p:nvPr/>
        </p:nvPicPr>
        <p:blipFill>
          <a:blip r:embed="rId3"/>
          <a:stretch>
            <a:fillRect/>
          </a:stretch>
        </p:blipFill>
        <p:spPr>
          <a:xfrm>
            <a:off x="1371600" y="2114618"/>
            <a:ext cx="7337340" cy="40355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601" y="4786744"/>
            <a:ext cx="9448800" cy="1442631"/>
          </a:xfrm>
          <a:prstGeom prst="rect">
            <a:avLst/>
          </a:prstGeom>
        </p:spPr>
        <p:txBody>
          <a:bodyPr vert="horz" lIns="91440" tIns="45720" rIns="91440" bIns="45720" rtlCol="0">
            <a:normAutofit/>
          </a:bodyPr>
          <a:lstStyle/>
          <a:p>
            <a:pPr>
              <a:spcBef>
                <a:spcPts val="1400"/>
              </a:spcBef>
            </a:pPr>
            <a:r>
              <a:rPr lang="en-US" sz="2000" dirty="0"/>
              <a:t>The query shows all rows of the table SPACEXTABLE where </a:t>
            </a:r>
            <a:r>
              <a:rPr lang="en-US" sz="2000"/>
              <a:t>Launch_Site</a:t>
            </a:r>
            <a:r>
              <a:rPr lang="en-US" sz="2000" dirty="0"/>
              <a:t> column contains a string expression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2765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Total Payload Mass</a:t>
            </a:r>
          </a:p>
        </p:txBody>
      </p:sp>
      <p:pic>
        <p:nvPicPr>
          <p:cNvPr id="8" name="Picture 7" descr="A close-up of a sign&#10;&#10;Description automatically generated">
            <a:extLst>
              <a:ext uri="{FF2B5EF4-FFF2-40B4-BE49-F238E27FC236}">
                <a16:creationId xmlns:a16="http://schemas.microsoft.com/office/drawing/2014/main" id="{CFAE9DD9-B810-156B-CAC4-3EB06CB421DA}"/>
              </a:ext>
            </a:extLst>
          </p:cNvPr>
          <p:cNvPicPr>
            <a:picLocks noChangeAspect="1"/>
          </p:cNvPicPr>
          <p:nvPr/>
        </p:nvPicPr>
        <p:blipFill>
          <a:blip r:embed="rId2"/>
          <a:stretch>
            <a:fillRect/>
          </a:stretch>
        </p:blipFill>
        <p:spPr>
          <a:xfrm>
            <a:off x="6110285" y="2830854"/>
            <a:ext cx="4565251" cy="1385878"/>
          </a:xfrm>
          <a:prstGeom prst="rect">
            <a:avLst/>
          </a:prstGeom>
        </p:spPr>
      </p:pic>
      <p:pic>
        <p:nvPicPr>
          <p:cNvPr id="6" name="Picture 5" descr="A close up of a text&#10;&#10;Description automatically generated">
            <a:extLst>
              <a:ext uri="{FF2B5EF4-FFF2-40B4-BE49-F238E27FC236}">
                <a16:creationId xmlns:a16="http://schemas.microsoft.com/office/drawing/2014/main" id="{07707A34-8048-4323-7BDA-448256DDD643}"/>
              </a:ext>
            </a:extLst>
          </p:cNvPr>
          <p:cNvPicPr>
            <a:picLocks noChangeAspect="1"/>
          </p:cNvPicPr>
          <p:nvPr/>
        </p:nvPicPr>
        <p:blipFill>
          <a:blip r:embed="rId3"/>
          <a:stretch>
            <a:fillRect/>
          </a:stretch>
        </p:blipFill>
        <p:spPr>
          <a:xfrm>
            <a:off x="1200371" y="2925060"/>
            <a:ext cx="4600354" cy="88556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2000" dirty="0"/>
              <a:t>The query sums the whole payload mass and presents it in a column name “TOTAL_PAYLOAD_MASS_KG” for the customer NASA(CRS). </a:t>
            </a:r>
          </a:p>
          <a:p>
            <a:pPr>
              <a:spcBef>
                <a:spcPts val="1400"/>
              </a:spcBef>
            </a:pPr>
            <a:r>
              <a:rPr lang="en-US" sz="2000" dirty="0"/>
              <a:t>This helps us identify the payload for a specific customer of interest.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Average Payload Mass by F9 v1.1</a:t>
            </a:r>
          </a:p>
        </p:txBody>
      </p:sp>
      <p:pic>
        <p:nvPicPr>
          <p:cNvPr id="8" name="Picture 7" descr="A black text on a white background&#10;&#10;Description automatically generated">
            <a:extLst>
              <a:ext uri="{FF2B5EF4-FFF2-40B4-BE49-F238E27FC236}">
                <a16:creationId xmlns:a16="http://schemas.microsoft.com/office/drawing/2014/main" id="{16D8C831-63A2-5451-0EA4-18CE0DE1B495}"/>
              </a:ext>
            </a:extLst>
          </p:cNvPr>
          <p:cNvPicPr>
            <a:picLocks noChangeAspect="1"/>
          </p:cNvPicPr>
          <p:nvPr/>
        </p:nvPicPr>
        <p:blipFill>
          <a:blip r:embed="rId2"/>
          <a:stretch>
            <a:fillRect/>
          </a:stretch>
        </p:blipFill>
        <p:spPr>
          <a:xfrm>
            <a:off x="7007539" y="2990816"/>
            <a:ext cx="3653712" cy="1225916"/>
          </a:xfrm>
          <a:prstGeom prst="rect">
            <a:avLst/>
          </a:prstGeom>
        </p:spPr>
      </p:pic>
      <p:pic>
        <p:nvPicPr>
          <p:cNvPr id="6" name="Picture 5" descr="A close up of text&#10;&#10;Description automatically generated">
            <a:extLst>
              <a:ext uri="{FF2B5EF4-FFF2-40B4-BE49-F238E27FC236}">
                <a16:creationId xmlns:a16="http://schemas.microsoft.com/office/drawing/2014/main" id="{DB823EEA-ACED-C382-1A7C-18A4A88A9FA4}"/>
              </a:ext>
            </a:extLst>
          </p:cNvPr>
          <p:cNvPicPr>
            <a:picLocks noChangeAspect="1"/>
          </p:cNvPicPr>
          <p:nvPr/>
        </p:nvPicPr>
        <p:blipFill>
          <a:blip r:embed="rId3"/>
          <a:stretch>
            <a:fillRect/>
          </a:stretch>
        </p:blipFill>
        <p:spPr>
          <a:xfrm>
            <a:off x="1154331" y="2990816"/>
            <a:ext cx="4600354" cy="92007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2000" dirty="0"/>
              <a:t>The query now averages the payload mass for a specific booster version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First Successful Ground Landing Date</a:t>
            </a:r>
          </a:p>
        </p:txBody>
      </p:sp>
      <p:pic>
        <p:nvPicPr>
          <p:cNvPr id="8" name="Picture 7" descr="A close up of a sign&#10;&#10;Description automatically generated">
            <a:extLst>
              <a:ext uri="{FF2B5EF4-FFF2-40B4-BE49-F238E27FC236}">
                <a16:creationId xmlns:a16="http://schemas.microsoft.com/office/drawing/2014/main" id="{1DB5E036-FC02-05F0-49AE-D8C0944F001D}"/>
              </a:ext>
            </a:extLst>
          </p:cNvPr>
          <p:cNvPicPr>
            <a:picLocks noChangeAspect="1"/>
          </p:cNvPicPr>
          <p:nvPr/>
        </p:nvPicPr>
        <p:blipFill>
          <a:blip r:embed="rId2"/>
          <a:stretch>
            <a:fillRect/>
          </a:stretch>
        </p:blipFill>
        <p:spPr>
          <a:xfrm>
            <a:off x="3098799" y="3203047"/>
            <a:ext cx="3187702" cy="1306436"/>
          </a:xfrm>
          <a:prstGeom prst="rect">
            <a:avLst/>
          </a:prstGeom>
        </p:spPr>
      </p:pic>
      <p:pic>
        <p:nvPicPr>
          <p:cNvPr id="10" name="Picture 9">
            <a:extLst>
              <a:ext uri="{FF2B5EF4-FFF2-40B4-BE49-F238E27FC236}">
                <a16:creationId xmlns:a16="http://schemas.microsoft.com/office/drawing/2014/main" id="{0A7559F5-89A2-5407-C890-C694EA20BCB5}"/>
              </a:ext>
            </a:extLst>
          </p:cNvPr>
          <p:cNvPicPr>
            <a:picLocks noChangeAspect="1"/>
          </p:cNvPicPr>
          <p:nvPr/>
        </p:nvPicPr>
        <p:blipFill>
          <a:blip r:embed="rId3"/>
          <a:stretch>
            <a:fillRect/>
          </a:stretch>
        </p:blipFill>
        <p:spPr>
          <a:xfrm>
            <a:off x="1043990" y="1977056"/>
            <a:ext cx="8541335" cy="74736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2000" dirty="0"/>
              <a:t>The query shows the earliest Date (MIN) where the landing outcome column shows success(of any kind).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rgbClr val="FFFFFF"/>
                </a:solidFill>
                <a:latin typeface="+mj-lt"/>
                <a:ea typeface="+mj-ea"/>
                <a:cs typeface="+mj-cs"/>
              </a:rPr>
              <a:t>Successful Drone Ship Landing with Payload between 4000 and 6000</a:t>
            </a:r>
          </a:p>
        </p:txBody>
      </p:sp>
      <p:pic>
        <p:nvPicPr>
          <p:cNvPr id="7" name="Picture 6" descr="A screenshot of a phone&#10;&#10;Description automatically generated">
            <a:extLst>
              <a:ext uri="{FF2B5EF4-FFF2-40B4-BE49-F238E27FC236}">
                <a16:creationId xmlns:a16="http://schemas.microsoft.com/office/drawing/2014/main" id="{CEECD50F-96BA-0C15-B80D-94BAF55409DE}"/>
              </a:ext>
            </a:extLst>
          </p:cNvPr>
          <p:cNvPicPr>
            <a:picLocks noChangeAspect="1"/>
          </p:cNvPicPr>
          <p:nvPr/>
        </p:nvPicPr>
        <p:blipFill>
          <a:blip r:embed="rId2"/>
          <a:stretch>
            <a:fillRect/>
          </a:stretch>
        </p:blipFill>
        <p:spPr>
          <a:xfrm>
            <a:off x="6974095" y="2120317"/>
            <a:ext cx="2318894" cy="2617365"/>
          </a:xfrm>
          <a:prstGeom prst="rect">
            <a:avLst/>
          </a:prstGeom>
        </p:spPr>
      </p:pic>
      <p:pic>
        <p:nvPicPr>
          <p:cNvPr id="3" name="Picture 2" descr="A close-up of a sign&#10;&#10;Description automatically generated">
            <a:extLst>
              <a:ext uri="{FF2B5EF4-FFF2-40B4-BE49-F238E27FC236}">
                <a16:creationId xmlns:a16="http://schemas.microsoft.com/office/drawing/2014/main" id="{56896D8C-EE8E-3882-5F37-12354FFE504F}"/>
              </a:ext>
            </a:extLst>
          </p:cNvPr>
          <p:cNvPicPr>
            <a:picLocks noChangeAspect="1"/>
          </p:cNvPicPr>
          <p:nvPr/>
        </p:nvPicPr>
        <p:blipFill>
          <a:blip r:embed="rId3"/>
          <a:stretch>
            <a:fillRect/>
          </a:stretch>
        </p:blipFill>
        <p:spPr>
          <a:xfrm>
            <a:off x="1495646" y="3066720"/>
            <a:ext cx="4600354" cy="106077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1700" dirty="0"/>
              <a:t>The query shows us the Booster Versions that have successful drone ship landing outcome.</a:t>
            </a:r>
          </a:p>
          <a:p>
            <a:pPr>
              <a:spcBef>
                <a:spcPts val="1400"/>
              </a:spcBef>
            </a:pPr>
            <a:r>
              <a:rPr lang="en-US" sz="1700" dirty="0"/>
              <a:t>It further narrows down for Payload Mass between 4000 and 6000 kgs.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rgbClr val="FFFFFF"/>
                </a:solidFill>
                <a:latin typeface="+mj-lt"/>
                <a:ea typeface="+mj-ea"/>
                <a:cs typeface="+mj-cs"/>
              </a:rPr>
              <a:t>Total Number of Successful and Failure Mission Outcomes</a:t>
            </a:r>
          </a:p>
        </p:txBody>
      </p:sp>
      <p:pic>
        <p:nvPicPr>
          <p:cNvPr id="8" name="Picture 7" descr="A screenshot of a phone&#10;&#10;Description automatically generated">
            <a:extLst>
              <a:ext uri="{FF2B5EF4-FFF2-40B4-BE49-F238E27FC236}">
                <a16:creationId xmlns:a16="http://schemas.microsoft.com/office/drawing/2014/main" id="{3858628F-E6FA-53AE-536D-5CC2BCC02083}"/>
              </a:ext>
            </a:extLst>
          </p:cNvPr>
          <p:cNvPicPr>
            <a:picLocks noChangeAspect="1"/>
          </p:cNvPicPr>
          <p:nvPr/>
        </p:nvPicPr>
        <p:blipFill>
          <a:blip r:embed="rId2"/>
          <a:stretch>
            <a:fillRect/>
          </a:stretch>
        </p:blipFill>
        <p:spPr>
          <a:xfrm>
            <a:off x="5850916" y="2253448"/>
            <a:ext cx="4565251" cy="2351103"/>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DB911495-234C-D2AD-B463-CDE7EEF98EF4}"/>
              </a:ext>
            </a:extLst>
          </p:cNvPr>
          <p:cNvPicPr>
            <a:picLocks noChangeAspect="1"/>
          </p:cNvPicPr>
          <p:nvPr/>
        </p:nvPicPr>
        <p:blipFill>
          <a:blip r:embed="rId3"/>
          <a:stretch>
            <a:fillRect/>
          </a:stretch>
        </p:blipFill>
        <p:spPr>
          <a:xfrm>
            <a:off x="1060671" y="2800700"/>
            <a:ext cx="4600354" cy="95457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2000" dirty="0"/>
              <a:t>The query here groups the mission outcomes by successes and failures using the COUNT keyword.</a:t>
            </a:r>
          </a:p>
          <a:p>
            <a:pPr>
              <a:spcBef>
                <a:spcPts val="1400"/>
              </a:spcBef>
            </a:pPr>
            <a:r>
              <a:rPr lang="en-US" sz="2000" dirty="0"/>
              <a:t>In the table, we have different kinds of success hence 3 different groups.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71368" y="371720"/>
            <a:ext cx="6125964" cy="9830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24000"/>
            <a:ext cx="4787900" cy="5197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dirty="0">
                <a:solidFill>
                  <a:schemeClr val="bg1"/>
                </a:solidFill>
                <a:latin typeface="+mn-lt"/>
              </a:rPr>
              <a:t>This Project Consists of the Following Methodologies:</a:t>
            </a:r>
          </a:p>
          <a:p>
            <a:pPr lvl="1">
              <a:spcBef>
                <a:spcPts val="1400"/>
              </a:spcBef>
              <a:buFont typeface="Arial" panose="020B0604020202020204" pitchFamily="34" charset="0"/>
              <a:buChar char="•"/>
            </a:pPr>
            <a:r>
              <a:rPr lang="en-US" sz="1600" dirty="0">
                <a:solidFill>
                  <a:schemeClr val="bg1"/>
                </a:solidFill>
                <a:latin typeface="+mn-lt"/>
              </a:rPr>
              <a:t>Data Collection</a:t>
            </a:r>
          </a:p>
          <a:p>
            <a:pPr lvl="1">
              <a:spcBef>
                <a:spcPts val="1400"/>
              </a:spcBef>
              <a:buFont typeface="Arial" panose="020B0604020202020204" pitchFamily="34" charset="0"/>
              <a:buChar char="•"/>
            </a:pPr>
            <a:r>
              <a:rPr lang="en-US" sz="1600" dirty="0">
                <a:solidFill>
                  <a:schemeClr val="bg1"/>
                </a:solidFill>
                <a:latin typeface="+mn-lt"/>
              </a:rPr>
              <a:t>Data Wrangling</a:t>
            </a:r>
          </a:p>
          <a:p>
            <a:pPr lvl="1">
              <a:spcBef>
                <a:spcPts val="1400"/>
              </a:spcBef>
              <a:buFont typeface="Arial" panose="020B0604020202020204" pitchFamily="34" charset="0"/>
              <a:buChar char="•"/>
            </a:pPr>
            <a:r>
              <a:rPr lang="en-US" sz="1600" dirty="0">
                <a:solidFill>
                  <a:schemeClr val="bg1"/>
                </a:solidFill>
                <a:latin typeface="+mn-lt"/>
              </a:rPr>
              <a:t>Data Analysis</a:t>
            </a:r>
          </a:p>
          <a:p>
            <a:pPr lvl="1">
              <a:spcBef>
                <a:spcPts val="1400"/>
              </a:spcBef>
              <a:buFont typeface="Arial" panose="020B0604020202020204" pitchFamily="34" charset="0"/>
              <a:buChar char="•"/>
            </a:pPr>
            <a:r>
              <a:rPr lang="en-US" sz="1600" dirty="0">
                <a:solidFill>
                  <a:schemeClr val="bg1"/>
                </a:solidFill>
                <a:latin typeface="+mn-lt"/>
              </a:rPr>
              <a:t>Data Visualization</a:t>
            </a:r>
          </a:p>
          <a:p>
            <a:pPr lvl="1">
              <a:spcBef>
                <a:spcPts val="1400"/>
              </a:spcBef>
              <a:buFont typeface="Arial" panose="020B0604020202020204" pitchFamily="34" charset="0"/>
              <a:buChar char="•"/>
            </a:pPr>
            <a:r>
              <a:rPr lang="en-US" sz="1600" dirty="0">
                <a:solidFill>
                  <a:schemeClr val="bg1"/>
                </a:solidFill>
                <a:latin typeface="+mn-lt"/>
              </a:rPr>
              <a:t>Predictive Analysis</a:t>
            </a:r>
          </a:p>
          <a:p>
            <a:pPr>
              <a:spcBef>
                <a:spcPts val="1400"/>
              </a:spcBef>
              <a:buFont typeface="Arial" panose="020B0604020202020204" pitchFamily="34" charset="0"/>
              <a:buChar char="•"/>
            </a:pPr>
            <a:r>
              <a:rPr lang="en-US" sz="1600" dirty="0">
                <a:solidFill>
                  <a:schemeClr val="bg1"/>
                </a:solidFill>
                <a:latin typeface="+mn-lt"/>
              </a:rPr>
              <a:t>Outcomes of this Project are:</a:t>
            </a:r>
          </a:p>
          <a:p>
            <a:pPr lvl="1">
              <a:spcBef>
                <a:spcPts val="1400"/>
              </a:spcBef>
              <a:buFont typeface="Arial" panose="020B0604020202020204" pitchFamily="34" charset="0"/>
              <a:buChar char="•"/>
            </a:pPr>
            <a:r>
              <a:rPr lang="en-US" sz="1600" dirty="0">
                <a:solidFill>
                  <a:schemeClr val="bg1"/>
                </a:solidFill>
                <a:latin typeface="+mn-lt"/>
              </a:rPr>
              <a:t>Exploratory Data Analysis Results</a:t>
            </a:r>
          </a:p>
          <a:p>
            <a:pPr lvl="1">
              <a:spcBef>
                <a:spcPts val="1400"/>
              </a:spcBef>
              <a:buFont typeface="Arial" panose="020B0604020202020204" pitchFamily="34" charset="0"/>
              <a:buChar char="•"/>
            </a:pPr>
            <a:r>
              <a:rPr lang="en-US" sz="1600" dirty="0">
                <a:solidFill>
                  <a:schemeClr val="bg1"/>
                </a:solidFill>
                <a:latin typeface="+mn-lt"/>
              </a:rPr>
              <a:t>Interactive Dashboards</a:t>
            </a:r>
          </a:p>
          <a:p>
            <a:pPr lvl="1">
              <a:spcBef>
                <a:spcPts val="1400"/>
              </a:spcBef>
              <a:buFont typeface="Arial" panose="020B0604020202020204" pitchFamily="34" charset="0"/>
              <a:buChar char="•"/>
            </a:pPr>
            <a:r>
              <a:rPr lang="en-US" sz="1600" dirty="0">
                <a:solidFill>
                  <a:schemeClr val="bg1"/>
                </a:solidFill>
                <a:latin typeface="+mn-lt"/>
              </a:rPr>
              <a:t>Predictive Classification and Regression Models</a:t>
            </a:r>
          </a:p>
          <a:p>
            <a:pPr lvl="1">
              <a:spcBef>
                <a:spcPts val="1400"/>
              </a:spcBef>
              <a:buFont typeface="Arial" panose="020B0604020202020204" pitchFamily="34" charset="0"/>
              <a:buChar char="•"/>
            </a:pPr>
            <a:r>
              <a:rPr lang="en-US" sz="1600" dirty="0">
                <a:solidFill>
                  <a:schemeClr val="bg1"/>
                </a:solidFill>
                <a:latin typeface="+mn-lt"/>
              </a:rPr>
              <a:t>Geo Spatial Analysis</a:t>
            </a:r>
          </a:p>
        </p:txBody>
      </p:sp>
      <p:pic>
        <p:nvPicPr>
          <p:cNvPr id="8" name="Picture 7" descr="A map with a location pin&#10;&#10;Description automatically generated">
            <a:extLst>
              <a:ext uri="{FF2B5EF4-FFF2-40B4-BE49-F238E27FC236}">
                <a16:creationId xmlns:a16="http://schemas.microsoft.com/office/drawing/2014/main" id="{AA37E55E-BEF3-0A55-4D30-C9A577081B16}"/>
              </a:ext>
            </a:extLst>
          </p:cNvPr>
          <p:cNvPicPr>
            <a:picLocks noChangeAspect="1"/>
          </p:cNvPicPr>
          <p:nvPr/>
        </p:nvPicPr>
        <p:blipFill rotWithShape="1">
          <a:blip r:embed="rId2"/>
          <a:srcRect l="19742" r="29522" b="-1"/>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3" name="Picture 2" descr="A diagram of different colored squares&#10;&#10;Description automatically generated">
            <a:extLst>
              <a:ext uri="{FF2B5EF4-FFF2-40B4-BE49-F238E27FC236}">
                <a16:creationId xmlns:a16="http://schemas.microsoft.com/office/drawing/2014/main" id="{2A19735B-016B-833A-2C0D-46D6DFD876EB}"/>
              </a:ext>
            </a:extLst>
          </p:cNvPr>
          <p:cNvPicPr>
            <a:picLocks noChangeAspect="1"/>
          </p:cNvPicPr>
          <p:nvPr/>
        </p:nvPicPr>
        <p:blipFill rotWithShape="1">
          <a:blip r:embed="rId3"/>
          <a:srcRect l="1343" r="16581" b="-1"/>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5" descr="A screen shot of a graph&#10;&#10;Description automatically generated">
            <a:extLst>
              <a:ext uri="{FF2B5EF4-FFF2-40B4-BE49-F238E27FC236}">
                <a16:creationId xmlns:a16="http://schemas.microsoft.com/office/drawing/2014/main" id="{B0AE6867-E3B5-79C5-6BF2-C7C98199B1F2}"/>
              </a:ext>
            </a:extLst>
          </p:cNvPr>
          <p:cNvPicPr>
            <a:picLocks noChangeAspect="1"/>
          </p:cNvPicPr>
          <p:nvPr/>
        </p:nvPicPr>
        <p:blipFill rotWithShape="1">
          <a:blip r:embed="rId4"/>
          <a:srcRect l="3196" r="3237"/>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67800" y="6356350"/>
            <a:ext cx="22860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a:t>
            </a:fld>
            <a:endParaRPr lang="en-US" sz="12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Boosters Carried Maximum Payload</a:t>
            </a:r>
          </a:p>
        </p:txBody>
      </p:sp>
      <p:pic>
        <p:nvPicPr>
          <p:cNvPr id="8" name="Picture 7" descr="A screenshot of a phone&#10;&#10;Description automatically generated">
            <a:extLst>
              <a:ext uri="{FF2B5EF4-FFF2-40B4-BE49-F238E27FC236}">
                <a16:creationId xmlns:a16="http://schemas.microsoft.com/office/drawing/2014/main" id="{33CE0E50-C528-255B-C4E6-9711422788BC}"/>
              </a:ext>
            </a:extLst>
          </p:cNvPr>
          <p:cNvPicPr>
            <a:picLocks noChangeAspect="1"/>
          </p:cNvPicPr>
          <p:nvPr/>
        </p:nvPicPr>
        <p:blipFill>
          <a:blip r:embed="rId2"/>
          <a:stretch>
            <a:fillRect/>
          </a:stretch>
        </p:blipFill>
        <p:spPr>
          <a:xfrm>
            <a:off x="7230552" y="2050594"/>
            <a:ext cx="902990" cy="2617365"/>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B8C5C48B-22BA-41CD-07D2-A663DCC1D49D}"/>
              </a:ext>
            </a:extLst>
          </p:cNvPr>
          <p:cNvPicPr>
            <a:picLocks noChangeAspect="1"/>
          </p:cNvPicPr>
          <p:nvPr/>
        </p:nvPicPr>
        <p:blipFill>
          <a:blip r:embed="rId3"/>
          <a:stretch>
            <a:fillRect/>
          </a:stretch>
        </p:blipFill>
        <p:spPr>
          <a:xfrm>
            <a:off x="1073371" y="2237941"/>
            <a:ext cx="4600354" cy="224267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2000" dirty="0"/>
              <a:t>The query here shows us the Booster Version that have carried the maximum Payload. </a:t>
            </a:r>
          </a:p>
          <a:p>
            <a:pPr>
              <a:spcBef>
                <a:spcPts val="1400"/>
              </a:spcBef>
            </a:pPr>
            <a:r>
              <a:rPr lang="en-US" sz="2000" dirty="0"/>
              <a:t>To calculate the maximum </a:t>
            </a:r>
            <a:r>
              <a:rPr lang="en-US" sz="2000" dirty="0" err="1"/>
              <a:t>Payload_mass</a:t>
            </a:r>
            <a:r>
              <a:rPr lang="en-US" sz="2000" dirty="0"/>
              <a:t>, we use a subquery SELECT MAX().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64DA114-677C-40D8-8FFA-43531834CFBF}"/>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2015 Launch Records</a:t>
            </a:r>
          </a:p>
        </p:txBody>
      </p:sp>
      <p:pic>
        <p:nvPicPr>
          <p:cNvPr id="8" name="Picture 7" descr="A screenshot of a computer&#10;&#10;Description automatically generated">
            <a:extLst>
              <a:ext uri="{FF2B5EF4-FFF2-40B4-BE49-F238E27FC236}">
                <a16:creationId xmlns:a16="http://schemas.microsoft.com/office/drawing/2014/main" id="{0F7DA742-7D32-4176-B24E-1F2BE32D4B9E}"/>
              </a:ext>
            </a:extLst>
          </p:cNvPr>
          <p:cNvPicPr>
            <a:picLocks noChangeAspect="1"/>
          </p:cNvPicPr>
          <p:nvPr/>
        </p:nvPicPr>
        <p:blipFill>
          <a:blip r:embed="rId2"/>
          <a:stretch>
            <a:fillRect/>
          </a:stretch>
        </p:blipFill>
        <p:spPr>
          <a:xfrm>
            <a:off x="6485917" y="2623811"/>
            <a:ext cx="3792170" cy="138526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AC87EB1-BA8B-2CCD-E6C8-1FA42B9D331D}"/>
              </a:ext>
            </a:extLst>
          </p:cNvPr>
          <p:cNvPicPr>
            <a:picLocks noChangeAspect="1"/>
          </p:cNvPicPr>
          <p:nvPr/>
        </p:nvPicPr>
        <p:blipFill>
          <a:blip r:embed="rId3"/>
          <a:stretch>
            <a:fillRect/>
          </a:stretch>
        </p:blipFill>
        <p:spPr>
          <a:xfrm>
            <a:off x="1495646" y="2636729"/>
            <a:ext cx="4600354" cy="148361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1700" dirty="0"/>
              <a:t>The query lists the failed landing outcomes in drone ship, in the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04523243-E4D6-45EC-97C8-D44398FB7417}"/>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rgbClr val="FFFFFF"/>
                </a:solidFill>
                <a:latin typeface="+mj-lt"/>
                <a:ea typeface="+mj-ea"/>
                <a:cs typeface="+mj-cs"/>
              </a:rPr>
              <a:t>Rank Landing Outcomes Between 2010-06-04 and 2017-03-20</a:t>
            </a:r>
          </a:p>
        </p:txBody>
      </p:sp>
      <p:pic>
        <p:nvPicPr>
          <p:cNvPr id="8" name="Picture 7" descr="A screenshot of a phone&#10;&#10;Description automatically generated">
            <a:extLst>
              <a:ext uri="{FF2B5EF4-FFF2-40B4-BE49-F238E27FC236}">
                <a16:creationId xmlns:a16="http://schemas.microsoft.com/office/drawing/2014/main" id="{22BEBD6E-2B42-03FA-75AB-A3792609C66E}"/>
              </a:ext>
            </a:extLst>
          </p:cNvPr>
          <p:cNvPicPr>
            <a:picLocks noChangeAspect="1"/>
          </p:cNvPicPr>
          <p:nvPr/>
        </p:nvPicPr>
        <p:blipFill>
          <a:blip r:embed="rId2"/>
          <a:stretch>
            <a:fillRect/>
          </a:stretch>
        </p:blipFill>
        <p:spPr>
          <a:xfrm>
            <a:off x="6850704" y="2226363"/>
            <a:ext cx="3061245" cy="2617365"/>
          </a:xfrm>
          <a:prstGeom prst="rect">
            <a:avLst/>
          </a:prstGeom>
        </p:spPr>
      </p:pic>
      <p:pic>
        <p:nvPicPr>
          <p:cNvPr id="6" name="Picture 5" descr="A close up of words&#10;&#10;Description automatically generated">
            <a:extLst>
              <a:ext uri="{FF2B5EF4-FFF2-40B4-BE49-F238E27FC236}">
                <a16:creationId xmlns:a16="http://schemas.microsoft.com/office/drawing/2014/main" id="{D4C2C4AB-7FFA-4C3A-2925-87EBC9609D5E}"/>
              </a:ext>
            </a:extLst>
          </p:cNvPr>
          <p:cNvPicPr>
            <a:picLocks noChangeAspect="1"/>
          </p:cNvPicPr>
          <p:nvPr/>
        </p:nvPicPr>
        <p:blipFill>
          <a:blip r:embed="rId3"/>
          <a:stretch>
            <a:fillRect/>
          </a:stretch>
        </p:blipFill>
        <p:spPr>
          <a:xfrm>
            <a:off x="1527462" y="2908874"/>
            <a:ext cx="4600354" cy="82806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8" y="5070346"/>
            <a:ext cx="9496427" cy="1385266"/>
          </a:xfrm>
          <a:prstGeom prst="rect">
            <a:avLst/>
          </a:prstGeom>
        </p:spPr>
        <p:txBody>
          <a:bodyPr vert="horz" lIns="91440" tIns="45720" rIns="91440" bIns="45720" rtlCol="0">
            <a:normAutofit/>
          </a:bodyPr>
          <a:lstStyle/>
          <a:p>
            <a:pPr>
              <a:spcBef>
                <a:spcPts val="1400"/>
              </a:spcBef>
            </a:pPr>
            <a:r>
              <a:rPr lang="en-US" sz="1700" dirty="0"/>
              <a:t>The query sorts (ranks) the Landing Outcome groups (such as Failure (drone ship) or Success (ground pad)) based on the number of counts.</a:t>
            </a:r>
          </a:p>
          <a:p>
            <a:pPr>
              <a:spcBef>
                <a:spcPts val="1400"/>
              </a:spcBef>
            </a:pPr>
            <a:r>
              <a:rPr lang="en-US" sz="1700" dirty="0"/>
              <a:t>The query narrows the search to be between June 4</a:t>
            </a:r>
            <a:r>
              <a:rPr lang="en-US" sz="1700" baseline="30000" dirty="0"/>
              <a:t>th</a:t>
            </a:r>
            <a:r>
              <a:rPr lang="en-US" sz="1700" dirty="0"/>
              <a:t>, 2010, and March 20</a:t>
            </a:r>
            <a:r>
              <a:rPr lang="en-US" sz="1700" baseline="30000" dirty="0"/>
              <a:t>th</a:t>
            </a:r>
            <a:r>
              <a:rPr lang="en-US" sz="1700" dirty="0"/>
              <a:t>, 2017.</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normAutofit fontScale="90000"/>
          </a:bodyPr>
          <a:lstStyle/>
          <a:p>
            <a:br>
              <a:rPr kumimoji="0" lang="en-GB" sz="44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GB" sz="4400" b="0"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GB" sz="4400" b="0" i="0" u="none" strike="noStrike" kern="1200" cap="none" spc="0" normalizeH="0" baseline="0" noProof="0" dirty="0">
                <a:ln>
                  <a:noFill/>
                </a:ln>
                <a:solidFill>
                  <a:schemeClr val="accent2"/>
                </a:solidFill>
                <a:effectLst/>
                <a:uLnTx/>
                <a:uFillTx/>
                <a:latin typeface="Calibri Light" panose="020F0302020204030204"/>
                <a:ea typeface="+mj-ea"/>
                <a:cs typeface="+mj-cs"/>
              </a:rPr>
              <a:t>ALL LAUNCH SITES ON A MAP</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pPr marL="0" indent="0">
              <a:buNone/>
            </a:pPr>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rcRect t="19296" b="19296"/>
          <a:stretch/>
        </p:blipFill>
        <p:spPr>
          <a:xfrm>
            <a:off x="6719060" y="1079500"/>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rcRect l="20792" r="20792"/>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rcRect t="14329" b="14329"/>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997744" y="2066082"/>
            <a:ext cx="7371556" cy="10028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a:off x="8484437" y="2067381"/>
            <a:ext cx="1548563" cy="37111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861300" y="5523038"/>
            <a:ext cx="2057400" cy="255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247" y="4047752"/>
            <a:ext cx="1981068" cy="430608"/>
          </a:xfrm>
          <a:prstGeom prst="rect">
            <a:avLst/>
          </a:prstGeom>
        </p:spPr>
        <p:txBody>
          <a:bodyPr lIns="91440" tIns="45720" rIns="91440" bIns="45720" anchor="t">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400" b="0" i="0" u="none" strike="noStrike" kern="1200" cap="none" spc="0" normalizeH="0" baseline="0" noProof="0" dirty="0">
                <a:ln>
                  <a:noFill/>
                </a:ln>
                <a:effectLst/>
                <a:uLnTx/>
                <a:uFillTx/>
                <a:latin typeface="Ubuntu"/>
                <a:ea typeface="+mn-ea"/>
                <a:cs typeface="+mn-cs"/>
              </a:rPr>
              <a:t>VAFB SLC-4E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AND FAILURES BY SITES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6E6D9652-7B14-DBD7-2A1C-6BE22EE67C94}"/>
              </a:ext>
            </a:extLst>
          </p:cNvPr>
          <p:cNvPicPr>
            <a:picLocks noChangeAspect="1"/>
          </p:cNvPicPr>
          <p:nvPr/>
        </p:nvPicPr>
        <p:blipFill rotWithShape="1">
          <a:blip r:embed="rId3"/>
          <a:srcRect l="5048" r="9066" b="33706"/>
          <a:stretch/>
        </p:blipFill>
        <p:spPr>
          <a:xfrm>
            <a:off x="857219" y="1554585"/>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9F23D821-3E74-FC7C-D0AB-89BBD5769F0E}"/>
              </a:ext>
            </a:extLst>
          </p:cNvPr>
          <p:cNvPicPr>
            <a:picLocks noChangeAspect="1"/>
          </p:cNvPicPr>
          <p:nvPr/>
        </p:nvPicPr>
        <p:blipFill>
          <a:blip r:embed="rId4"/>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8C58AF1B-1F61-C044-218F-83A3DCA34DB6}"/>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D650397C-205A-FFF9-7251-42DA52129D6B}"/>
              </a:ext>
            </a:extLst>
          </p:cNvPr>
          <p:cNvPicPr>
            <a:picLocks noChangeAspect="1"/>
          </p:cNvPicPr>
          <p:nvPr/>
        </p:nvPicPr>
        <p:blipFill rotWithShape="1">
          <a:blip r:embed="rId6"/>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59EA3A84-CFD6-2188-CD85-0EA814E043A9}"/>
              </a:ext>
            </a:extLst>
          </p:cNvPr>
          <p:cNvPicPr>
            <a:picLocks noChangeAspect="1"/>
          </p:cNvPicPr>
          <p:nvPr/>
        </p:nvPicPr>
        <p:blipFill rotWithShape="1">
          <a:blip r:embed="rId7"/>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Arrow Connector 10">
            <a:extLst>
              <a:ext uri="{FF2B5EF4-FFF2-40B4-BE49-F238E27FC236}">
                <a16:creationId xmlns:a16="http://schemas.microsoft.com/office/drawing/2014/main" id="{180676A0-4A68-E02D-914B-A48CE649F0DB}"/>
              </a:ext>
            </a:extLst>
          </p:cNvPr>
          <p:cNvCxnSpPr>
            <a:cxnSpLocks/>
          </p:cNvCxnSpPr>
          <p:nvPr/>
        </p:nvCxnSpPr>
        <p:spPr>
          <a:xfrm flipH="1">
            <a:off x="1239628" y="2804531"/>
            <a:ext cx="143042" cy="18205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3C860B-62F0-EDB3-97ED-2604C0568EE1}"/>
              </a:ext>
            </a:extLst>
          </p:cNvPr>
          <p:cNvCxnSpPr>
            <a:cxnSpLocks/>
          </p:cNvCxnSpPr>
          <p:nvPr/>
        </p:nvCxnSpPr>
        <p:spPr>
          <a:xfrm flipH="1">
            <a:off x="4241794" y="3311983"/>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FBFE3E-A938-A045-7242-7A69BA1E1650}"/>
              </a:ext>
            </a:extLst>
          </p:cNvPr>
          <p:cNvCxnSpPr>
            <a:cxnSpLocks/>
          </p:cNvCxnSpPr>
          <p:nvPr/>
        </p:nvCxnSpPr>
        <p:spPr>
          <a:xfrm>
            <a:off x="4636587" y="3412416"/>
            <a:ext cx="1856625" cy="1024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7AF3A83-1B62-0247-E079-5C50E36D3015}"/>
              </a:ext>
            </a:extLst>
          </p:cNvPr>
          <p:cNvSpPr txBox="1"/>
          <p:nvPr/>
        </p:nvSpPr>
        <p:spPr>
          <a:xfrm>
            <a:off x="2522891" y="4252139"/>
            <a:ext cx="2254073" cy="369332"/>
          </a:xfrm>
          <a:prstGeom prst="rect">
            <a:avLst/>
          </a:prstGeom>
          <a:noFill/>
        </p:spPr>
        <p:txBody>
          <a:bodyPr wrap="square">
            <a:spAutoFit/>
          </a:bodyPr>
          <a:lstStyle/>
          <a:p>
            <a:pPr algn="ctr"/>
            <a:r>
              <a:rPr lang="en-GB" dirty="0"/>
              <a:t>KSC LC-39A</a:t>
            </a:r>
          </a:p>
        </p:txBody>
      </p:sp>
      <p:sp>
        <p:nvSpPr>
          <p:cNvPr id="27" name="TextBox 26">
            <a:extLst>
              <a:ext uri="{FF2B5EF4-FFF2-40B4-BE49-F238E27FC236}">
                <a16:creationId xmlns:a16="http://schemas.microsoft.com/office/drawing/2014/main" id="{02F618DB-7F3C-8DED-F20F-9A2134FF7874}"/>
              </a:ext>
            </a:extLst>
          </p:cNvPr>
          <p:cNvSpPr txBox="1"/>
          <p:nvPr/>
        </p:nvSpPr>
        <p:spPr>
          <a:xfrm>
            <a:off x="7473570" y="3570151"/>
            <a:ext cx="3079369" cy="646331"/>
          </a:xfrm>
          <a:prstGeom prst="rect">
            <a:avLst/>
          </a:prstGeom>
          <a:noFill/>
        </p:spPr>
        <p:txBody>
          <a:bodyPr wrap="none" rtlCol="0">
            <a:spAutoFit/>
          </a:bodyPr>
          <a:lstStyle/>
          <a:p>
            <a:r>
              <a:rPr lang="en-GB" dirty="0"/>
              <a:t>CCAFS SLC-40 and CCAFS LC-40</a:t>
            </a:r>
          </a:p>
          <a:p>
            <a:endParaRPr lang="en-US" dirty="0"/>
          </a:p>
        </p:txBody>
      </p:sp>
      <p:sp>
        <p:nvSpPr>
          <p:cNvPr id="28" name="TextBox 27">
            <a:extLst>
              <a:ext uri="{FF2B5EF4-FFF2-40B4-BE49-F238E27FC236}">
                <a16:creationId xmlns:a16="http://schemas.microsoft.com/office/drawing/2014/main" id="{148C2B76-D1F5-B630-6E60-95A0CBEF3746}"/>
              </a:ext>
            </a:extLst>
          </p:cNvPr>
          <p:cNvSpPr txBox="1"/>
          <p:nvPr/>
        </p:nvSpPr>
        <p:spPr>
          <a:xfrm>
            <a:off x="6096000" y="1491286"/>
            <a:ext cx="5361972" cy="173281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2000" b="0" i="0" u="none" strike="noStrike" kern="1200" cap="none" spc="0" normalizeH="0" baseline="0" noProof="0" dirty="0">
                <a:ln>
                  <a:noFill/>
                </a:ln>
                <a:effectLst/>
                <a:uLnTx/>
                <a:uFillTx/>
                <a:latin typeface="Ubuntu"/>
                <a:ea typeface="+mn-ea"/>
                <a:cs typeface="+mn-cs"/>
              </a:rPr>
              <a:t>Launches have been grouped into </a:t>
            </a:r>
            <a:r>
              <a:rPr kumimoji="0" lang="en-GB" sz="2000" b="0" i="0" u="none" strike="noStrike" kern="1200" cap="none" spc="0" normalizeH="0" baseline="0" noProof="0" dirty="0">
                <a:ln>
                  <a:noFill/>
                </a:ln>
                <a:solidFill>
                  <a:schemeClr val="accent1"/>
                </a:solidFill>
                <a:effectLst/>
                <a:uLnTx/>
                <a:uFillTx/>
                <a:latin typeface="Ubuntu"/>
                <a:ea typeface="+mn-ea"/>
                <a:cs typeface="+mn-cs"/>
              </a:rPr>
              <a:t>clusters</a:t>
            </a:r>
            <a:r>
              <a:rPr kumimoji="0" lang="en-GB" sz="2000" b="0" i="0" u="none" strike="noStrike" kern="1200" cap="none" spc="0" normalizeH="0" baseline="0" noProof="0" dirty="0">
                <a:ln>
                  <a:noFill/>
                </a:ln>
                <a:effectLst/>
                <a:uLnTx/>
                <a:uFillTx/>
                <a:latin typeface="Ubuntu"/>
                <a:ea typeface="+mn-ea"/>
                <a:cs typeface="+mn-cs"/>
              </a:rPr>
              <a:t>, and annotated with </a:t>
            </a:r>
            <a:r>
              <a:rPr kumimoji="0" lang="en-GB" sz="2000" b="0" i="0" u="none" strike="noStrike" kern="1200" cap="none" spc="0" normalizeH="0" baseline="0" noProof="0" dirty="0">
                <a:ln>
                  <a:noFill/>
                </a:ln>
                <a:solidFill>
                  <a:schemeClr val="accent6"/>
                </a:solidFill>
                <a:effectLst/>
                <a:uLnTx/>
                <a:uFillTx/>
                <a:latin typeface="Ubuntu"/>
                <a:ea typeface="+mn-ea"/>
                <a:cs typeface="+mn-cs"/>
              </a:rPr>
              <a:t>green</a:t>
            </a:r>
            <a:r>
              <a:rPr kumimoji="0" lang="en-GB" sz="2000" b="0" i="0" u="none" strike="noStrike" kern="1200" cap="none" spc="0" normalizeH="0" baseline="0" noProof="0" dirty="0">
                <a:ln>
                  <a:noFill/>
                </a:ln>
                <a:effectLst/>
                <a:uLnTx/>
                <a:uFillTx/>
                <a:latin typeface="Ubuntu"/>
                <a:ea typeface="+mn-ea"/>
                <a:cs typeface="+mn-cs"/>
              </a:rPr>
              <a:t> icons for successful launches, and </a:t>
            </a:r>
            <a:r>
              <a:rPr kumimoji="0" lang="en-GB" sz="2000" b="0" i="0" u="none" strike="noStrike" kern="1200" cap="none" spc="0" normalizeH="0" baseline="0" noProof="0" dirty="0">
                <a:ln>
                  <a:noFill/>
                </a:ln>
                <a:solidFill>
                  <a:srgbClr val="FF0000"/>
                </a:solidFill>
                <a:effectLst/>
                <a:uLnTx/>
                <a:uFillTx/>
                <a:latin typeface="Ubuntu"/>
                <a:ea typeface="+mn-ea"/>
                <a:cs typeface="+mn-cs"/>
              </a:rPr>
              <a:t>red</a:t>
            </a:r>
            <a:r>
              <a:rPr kumimoji="0" lang="en-GB" sz="2000" b="0" i="0" u="none" strike="noStrike" kern="1200" cap="none" spc="0" normalizeH="0" baseline="0" noProof="0" dirty="0">
                <a:ln>
                  <a:noFill/>
                </a:ln>
                <a:effectLst/>
                <a:uLnTx/>
                <a:uFillTx/>
                <a:latin typeface="Ubuntu"/>
                <a:ea typeface="+mn-ea"/>
                <a:cs typeface="+mn-cs"/>
              </a:rPr>
              <a:t> icons for failed launches.</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6">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18" name="Rectangle 17">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A map of a course&#10;&#10;Description automatically generated">
            <a:extLst>
              <a:ext uri="{FF2B5EF4-FFF2-40B4-BE49-F238E27FC236}">
                <a16:creationId xmlns:a16="http://schemas.microsoft.com/office/drawing/2014/main" id="{657F8923-6F04-04DA-46B8-278AECC73142}"/>
              </a:ext>
            </a:extLst>
          </p:cNvPr>
          <p:cNvPicPr>
            <a:picLocks noGrp="1" noChangeAspect="1"/>
          </p:cNvPicPr>
          <p:nvPr>
            <p:ph idx="4294967295"/>
          </p:nvPr>
        </p:nvPicPr>
        <p:blipFill>
          <a:blip r:embed="rId2"/>
          <a:stretch>
            <a:fillRect/>
          </a:stretch>
        </p:blipFill>
        <p:spPr>
          <a:xfrm>
            <a:off x="4676041" y="2200459"/>
            <a:ext cx="2853512" cy="21330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37</a:t>
            </a:fld>
            <a:endParaRPr lang="en-US" sz="1100">
              <a:solidFill>
                <a:schemeClr val="tx1">
                  <a:lumMod val="50000"/>
                  <a:lumOff val="50000"/>
                </a:schemeClr>
              </a:solidFill>
              <a:latin typeface="+mn-lt"/>
            </a:endParaRPr>
          </a:p>
        </p:txBody>
      </p:sp>
      <p:sp>
        <p:nvSpPr>
          <p:cNvPr id="11" name="TextBox 10">
            <a:extLst>
              <a:ext uri="{FF2B5EF4-FFF2-40B4-BE49-F238E27FC236}">
                <a16:creationId xmlns:a16="http://schemas.microsoft.com/office/drawing/2014/main" id="{DF0665BC-EB0F-F860-D952-0F3476F2F602}"/>
              </a:ext>
            </a:extLst>
          </p:cNvPr>
          <p:cNvSpPr txBox="1"/>
          <p:nvPr/>
        </p:nvSpPr>
        <p:spPr>
          <a:xfrm>
            <a:off x="7469351" y="4459619"/>
            <a:ext cx="3949700" cy="1938992"/>
          </a:xfrm>
          <a:prstGeom prst="rect">
            <a:avLst/>
          </a:prstGeom>
          <a:noFill/>
        </p:spPr>
        <p:txBody>
          <a:bodyPr wrap="square" rtlCol="0">
            <a:spAutoFit/>
          </a:bodyPr>
          <a:lstStyle/>
          <a:p>
            <a:r>
              <a:rPr lang="en-GB" sz="1200" dirty="0"/>
              <a:t>Are launch sites near railways? </a:t>
            </a:r>
          </a:p>
          <a:p>
            <a:endParaRPr lang="en-GB" sz="1200" dirty="0"/>
          </a:p>
          <a:p>
            <a:pPr marL="342900" indent="-342900">
              <a:buFont typeface="Arial" panose="020B0604020202020204" pitchFamily="34" charset="0"/>
              <a:buChar char="•"/>
            </a:pPr>
            <a:r>
              <a:rPr lang="en-GB" sz="1200" dirty="0">
                <a:solidFill>
                  <a:schemeClr val="accent2"/>
                </a:solidFill>
              </a:rPr>
              <a:t>YES.</a:t>
            </a:r>
            <a:r>
              <a:rPr lang="en-GB" sz="1200" dirty="0"/>
              <a:t> The coastline is only 1.31 km due West.</a:t>
            </a:r>
          </a:p>
          <a:p>
            <a:r>
              <a:rPr lang="en-GB" sz="1200" b="0" dirty="0">
                <a:effectLst/>
              </a:rPr>
              <a:t>Are launch sites near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14.06 km away. </a:t>
            </a:r>
          </a:p>
          <a:p>
            <a:r>
              <a:rPr lang="en-GB" sz="1200" b="0" dirty="0">
                <a:effectLst/>
              </a:rPr>
              <a:t>Are launch sites near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1.25 km away.</a:t>
            </a:r>
          </a:p>
          <a:p>
            <a:r>
              <a:rPr lang="en-GB" sz="1200" b="0" dirty="0">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14.26 km away.</a:t>
            </a:r>
          </a:p>
          <a:p>
            <a:pPr marL="285750" indent="-285750">
              <a:buFont typeface="Arial" panose="020B0604020202020204" pitchFamily="34" charset="0"/>
              <a:buChar char="•"/>
            </a:pPr>
            <a:endParaRPr lang="en-US" sz="1200"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371600" y="407695"/>
            <a:ext cx="9724030" cy="834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FOLIUM MAP PROXIMITIES</a:t>
            </a:r>
          </a:p>
        </p:txBody>
      </p:sp>
      <p:pic>
        <p:nvPicPr>
          <p:cNvPr id="7" name="Picture 6" descr="A map of a highway&#10;&#10;Description automatically generated">
            <a:extLst>
              <a:ext uri="{FF2B5EF4-FFF2-40B4-BE49-F238E27FC236}">
                <a16:creationId xmlns:a16="http://schemas.microsoft.com/office/drawing/2014/main" id="{1E985C0A-5977-2304-5A2B-E7F95CAD6C14}"/>
              </a:ext>
            </a:extLst>
          </p:cNvPr>
          <p:cNvPicPr>
            <a:picLocks noChangeAspect="1"/>
          </p:cNvPicPr>
          <p:nvPr/>
        </p:nvPicPr>
        <p:blipFill>
          <a:blip r:embed="rId3"/>
          <a:stretch>
            <a:fillRect/>
          </a:stretch>
        </p:blipFill>
        <p:spPr>
          <a:xfrm>
            <a:off x="1216889" y="2200459"/>
            <a:ext cx="3061813" cy="1990178"/>
          </a:xfrm>
          <a:prstGeom prst="rect">
            <a:avLst/>
          </a:prstGeom>
        </p:spPr>
      </p:pic>
      <p:pic>
        <p:nvPicPr>
          <p:cNvPr id="10" name="Picture 9" descr="A map of a space launch complex&#10;&#10;Description automatically generated">
            <a:extLst>
              <a:ext uri="{FF2B5EF4-FFF2-40B4-BE49-F238E27FC236}">
                <a16:creationId xmlns:a16="http://schemas.microsoft.com/office/drawing/2014/main" id="{73BA1F20-DEDD-4103-6397-289CBF29A49C}"/>
              </a:ext>
            </a:extLst>
          </p:cNvPr>
          <p:cNvPicPr>
            <a:picLocks noChangeAspect="1"/>
          </p:cNvPicPr>
          <p:nvPr/>
        </p:nvPicPr>
        <p:blipFill>
          <a:blip r:embed="rId4"/>
          <a:stretch>
            <a:fillRect/>
          </a:stretch>
        </p:blipFill>
        <p:spPr>
          <a:xfrm>
            <a:off x="7913295" y="2200459"/>
            <a:ext cx="3061813" cy="1615106"/>
          </a:xfrm>
          <a:prstGeom prst="rect">
            <a:avLst/>
          </a:prstGeom>
        </p:spPr>
      </p:pic>
      <p:sp>
        <p:nvSpPr>
          <p:cNvPr id="13" name="TextBox 12">
            <a:extLst>
              <a:ext uri="{FF2B5EF4-FFF2-40B4-BE49-F238E27FC236}">
                <a16:creationId xmlns:a16="http://schemas.microsoft.com/office/drawing/2014/main" id="{57059FCF-F7BD-42EA-696A-FF4A8B9954E7}"/>
              </a:ext>
            </a:extLst>
          </p:cNvPr>
          <p:cNvSpPr txBox="1"/>
          <p:nvPr/>
        </p:nvSpPr>
        <p:spPr>
          <a:xfrm>
            <a:off x="1216889" y="5105949"/>
            <a:ext cx="6096000" cy="646331"/>
          </a:xfrm>
          <a:prstGeom prst="rect">
            <a:avLst/>
          </a:prstGeom>
          <a:noFill/>
        </p:spPr>
        <p:txBody>
          <a:bodyPr wrap="square">
            <a:spAutoFit/>
          </a:bodyPr>
          <a:lstStyle/>
          <a:p>
            <a:pPr marL="285750" indent="-285750">
              <a:buFont typeface="Arial" panose="020B0604020202020204" pitchFamily="34" charset="0"/>
              <a:buChar char="•"/>
            </a:pPr>
            <a:r>
              <a:rPr lang="en-GB" sz="1800" dirty="0"/>
              <a:t>Using the </a:t>
            </a:r>
            <a:r>
              <a:rPr lang="en-GB" sz="1800" dirty="0">
                <a:solidFill>
                  <a:schemeClr val="accent1"/>
                </a:solidFill>
              </a:rPr>
              <a:t>VAFB SLC-4E </a:t>
            </a:r>
            <a:r>
              <a:rPr lang="en-GB" sz="1800" dirty="0"/>
              <a:t>launch site as an example site, we can understand more about the placement of launch sites.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PIE CHART FOR ALL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In the pie chart for all launch sites, we can see the </a:t>
            </a:r>
            <a:r>
              <a:rPr lang="en-US" sz="2000" dirty="0">
                <a:solidFill>
                  <a:schemeClr val="accent1"/>
                </a:solidFill>
              </a:rPr>
              <a:t>KSC LC-39A </a:t>
            </a:r>
            <a:r>
              <a:rPr lang="en-US" sz="2000" dirty="0"/>
              <a:t>has the highest success percentage at </a:t>
            </a:r>
            <a:r>
              <a:rPr lang="en-US" sz="2000" dirty="0">
                <a:solidFill>
                  <a:schemeClr val="accent1"/>
                </a:solidFill>
              </a:rPr>
              <a:t>41.7%</a:t>
            </a:r>
            <a:r>
              <a:rPr lang="en-US" sz="2000" dirty="0"/>
              <a:t>.</a:t>
            </a:r>
            <a:endParaRPr lang="en-US" sz="2000" dirty="0">
              <a:solidFill>
                <a:schemeClr val="accent1"/>
              </a:solidFill>
            </a:endParaRPr>
          </a:p>
        </p:txBody>
      </p:sp>
      <p:pic>
        <p:nvPicPr>
          <p:cNvPr id="4" name="Picture 3" descr="A pie chart with different colored circles&#10;&#10;Description automatically generated">
            <a:extLst>
              <a:ext uri="{FF2B5EF4-FFF2-40B4-BE49-F238E27FC236}">
                <a16:creationId xmlns:a16="http://schemas.microsoft.com/office/drawing/2014/main" id="{576C4DAE-4C1F-8198-7E5E-A3699D469997}"/>
              </a:ext>
            </a:extLst>
          </p:cNvPr>
          <p:cNvPicPr>
            <a:picLocks noChangeAspect="1"/>
          </p:cNvPicPr>
          <p:nvPr/>
        </p:nvPicPr>
        <p:blipFill>
          <a:blip r:embed="rId2"/>
          <a:stretch>
            <a:fillRect/>
          </a:stretch>
        </p:blipFill>
        <p:spPr>
          <a:xfrm>
            <a:off x="6512442" y="1531789"/>
            <a:ext cx="5201023" cy="3380664"/>
          </a:xfrm>
          <a:prstGeom prst="rect">
            <a:avLst/>
          </a:pr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lumMod val="75000"/>
                  </a:schemeClr>
                </a:solidFill>
                <a:latin typeface="Abadi"/>
              </a:rPr>
              <a:t>INTRODUCTION</a:t>
            </a:r>
            <a:endParaRPr lang="en-US" dirty="0">
              <a:solidFill>
                <a:schemeClr val="bg1">
                  <a:lumMod val="75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AF67D9C7-CF9B-3A78-49E0-ED82F9F36D64}"/>
              </a:ext>
            </a:extLst>
          </p:cNvPr>
          <p:cNvSpPr txBox="1"/>
          <p:nvPr/>
        </p:nvSpPr>
        <p:spPr>
          <a:xfrm>
            <a:off x="105075" y="1549400"/>
            <a:ext cx="11976099" cy="4801314"/>
          </a:xfrm>
          <a:prstGeom prst="rect">
            <a:avLst/>
          </a:prstGeom>
          <a:solidFill>
            <a:schemeClr val="accent1">
              <a:lumMod val="50000"/>
            </a:schemeClr>
          </a:solidFill>
        </p:spPr>
        <p:txBody>
          <a:bodyPr wrap="square" rtlCol="0">
            <a:spAutoFit/>
          </a:bodyPr>
          <a:lstStyle/>
          <a:p>
            <a:pPr algn="l"/>
            <a:r>
              <a:rPr lang="en-US" b="0" i="0" u="none" strike="noStrike" dirty="0">
                <a:solidFill>
                  <a:schemeClr val="bg1"/>
                </a:solidFill>
                <a:effectLst/>
                <a:latin typeface="Söhne"/>
              </a:rPr>
              <a:t>	</a:t>
            </a:r>
            <a:r>
              <a:rPr lang="en-US" sz="2400" b="0" i="0" u="none" strike="noStrike" dirty="0">
                <a:solidFill>
                  <a:schemeClr val="bg1"/>
                </a:solidFill>
                <a:effectLst/>
                <a:latin typeface="Söhne"/>
              </a:rPr>
              <a:t>Embark on an extraordinary data-driven odyssey exploring the frontier of commercial space exploration. This comprehensive data science project seamlessly navigates through the intricacies of data collection, meticulous wrangling, insightful exploratory analysis, predictive modeling, and the captivating realm of geo-spatial analysis. Our ultimate mission? To unravel the intriguing puzzle of whether SpaceX will opt to reuse its first stage in its rocket launches.</a:t>
            </a:r>
          </a:p>
          <a:p>
            <a:pPr algn="l"/>
            <a:endParaRPr lang="en-US" sz="2400" dirty="0">
              <a:solidFill>
                <a:schemeClr val="bg1"/>
              </a:solidFill>
              <a:latin typeface="Söhne"/>
            </a:endParaRPr>
          </a:p>
          <a:p>
            <a:pPr algn="l"/>
            <a:endParaRPr lang="en-US" sz="2400" b="0" i="0" u="none" strike="noStrike" dirty="0">
              <a:solidFill>
                <a:schemeClr val="bg1"/>
              </a:solidFill>
              <a:effectLst/>
              <a:latin typeface="Söhne"/>
            </a:endParaRPr>
          </a:p>
          <a:p>
            <a:pPr algn="l"/>
            <a:r>
              <a:rPr lang="en-US" sz="2400" b="0" i="0" u="none" strike="noStrike" dirty="0">
                <a:solidFill>
                  <a:schemeClr val="bg1"/>
                </a:solidFill>
                <a:effectLst/>
                <a:latin typeface="Söhne"/>
              </a:rPr>
              <a:t>	With each data point meticulously gathered and refined, we embark on an intellectual expedition to predict the pivotal decision of first stage reusability using advanced machine learning techniques. This venture is more than data; it's an innovation symphony where human intellect and technology harmonize. In this journey, every line of code and every insightful revelation propels us closer to unlocking the cosmos of SpaceX's reusability strategy.</a:t>
            </a:r>
          </a:p>
          <a:p>
            <a:endParaRPr lang="en-US" dirty="0">
              <a:solidFill>
                <a:schemeClr val="bg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136397" y="502021"/>
            <a:ext cx="4959603" cy="164296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PIE CHART FOR LAUNCH SITE WITH HIGHEST SUCCESS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r>
              <a:rPr lang="en-US" sz="2000" dirty="0">
                <a:solidFill>
                  <a:schemeClr val="accent1"/>
                </a:solidFill>
              </a:rPr>
              <a:t>KSC LC-39A </a:t>
            </a:r>
            <a:r>
              <a:rPr lang="en-US" sz="2000" dirty="0"/>
              <a:t>is the Launch Site with the highest success rate at </a:t>
            </a:r>
            <a:r>
              <a:rPr lang="en-US" sz="2000" dirty="0">
                <a:solidFill>
                  <a:schemeClr val="accent1"/>
                </a:solidFill>
              </a:rPr>
              <a:t>76.9%.</a:t>
            </a:r>
          </a:p>
        </p:txBody>
      </p:sp>
      <p:pic>
        <p:nvPicPr>
          <p:cNvPr id="4" name="Picture 3" descr="A pie chart with a red and blue circle&#10;&#10;Description automatically generated">
            <a:extLst>
              <a:ext uri="{FF2B5EF4-FFF2-40B4-BE49-F238E27FC236}">
                <a16:creationId xmlns:a16="http://schemas.microsoft.com/office/drawing/2014/main" id="{A2A23762-FB68-6547-DE42-5B10DADB0F0B}"/>
              </a:ext>
            </a:extLst>
          </p:cNvPr>
          <p:cNvPicPr>
            <a:picLocks noChangeAspect="1"/>
          </p:cNvPicPr>
          <p:nvPr/>
        </p:nvPicPr>
        <p:blipFill>
          <a:blip r:embed="rId2"/>
          <a:stretch>
            <a:fillRect/>
          </a:stretch>
        </p:blipFill>
        <p:spPr>
          <a:xfrm>
            <a:off x="6512442" y="1720327"/>
            <a:ext cx="5201023" cy="3003589"/>
          </a:xfrm>
          <a:prstGeom prst="rect">
            <a:avLst/>
          </a:pr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0" name="Rectangle 19">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814145" y="211499"/>
            <a:ext cx="9724030" cy="83425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FFFFFF"/>
                </a:solidFill>
                <a:latin typeface="+mj-lt"/>
                <a:ea typeface="+mj-ea"/>
                <a:cs typeface="+mj-cs"/>
              </a:rPr>
              <a:t>LAUNCH OUTCOME VS PAYLOAD MASS FOR ALL SITES</a:t>
            </a:r>
          </a:p>
        </p:txBody>
      </p:sp>
      <p:pic>
        <p:nvPicPr>
          <p:cNvPr id="7" name="Picture 6" descr="A graph with numbers and dots&#10;&#10;Description automatically generated with medium confidence">
            <a:extLst>
              <a:ext uri="{FF2B5EF4-FFF2-40B4-BE49-F238E27FC236}">
                <a16:creationId xmlns:a16="http://schemas.microsoft.com/office/drawing/2014/main" id="{EC316DA9-348D-3694-6BC4-0853C0ACF1C2}"/>
              </a:ext>
            </a:extLst>
          </p:cNvPr>
          <p:cNvPicPr>
            <a:picLocks noChangeAspect="1"/>
          </p:cNvPicPr>
          <p:nvPr/>
        </p:nvPicPr>
        <p:blipFill>
          <a:blip r:embed="rId2"/>
          <a:stretch>
            <a:fillRect/>
          </a:stretch>
        </p:blipFill>
        <p:spPr>
          <a:xfrm>
            <a:off x="632005" y="1204191"/>
            <a:ext cx="5809793" cy="3137286"/>
          </a:xfrm>
          <a:prstGeom prst="rect">
            <a:avLst/>
          </a:prstGeom>
        </p:spPr>
      </p:pic>
      <p:pic>
        <p:nvPicPr>
          <p:cNvPr id="4" name="Picture 3" descr="A graph with numbers and red dots&#10;&#10;Description automatically generated">
            <a:extLst>
              <a:ext uri="{FF2B5EF4-FFF2-40B4-BE49-F238E27FC236}">
                <a16:creationId xmlns:a16="http://schemas.microsoft.com/office/drawing/2014/main" id="{F073082D-65CD-A66D-83AA-F684815B6B32}"/>
              </a:ext>
            </a:extLst>
          </p:cNvPr>
          <p:cNvPicPr>
            <a:picLocks noChangeAspect="1"/>
          </p:cNvPicPr>
          <p:nvPr/>
        </p:nvPicPr>
        <p:blipFill>
          <a:blip r:embed="rId3"/>
          <a:stretch>
            <a:fillRect/>
          </a:stretch>
        </p:blipFill>
        <p:spPr>
          <a:xfrm>
            <a:off x="6607508" y="1204191"/>
            <a:ext cx="4860593" cy="2661173"/>
          </a:xfrm>
          <a:prstGeom prst="rect">
            <a:avLst/>
          </a:prstGeom>
        </p:spPr>
      </p:pic>
      <p:pic>
        <p:nvPicPr>
          <p:cNvPr id="9" name="Picture 8" descr="A graph with numbers and text&#10;&#10;Description automatically generated with medium confidence">
            <a:extLst>
              <a:ext uri="{FF2B5EF4-FFF2-40B4-BE49-F238E27FC236}">
                <a16:creationId xmlns:a16="http://schemas.microsoft.com/office/drawing/2014/main" id="{C64E28D0-2D28-55ED-46D3-01521EFE5BBD}"/>
              </a:ext>
            </a:extLst>
          </p:cNvPr>
          <p:cNvPicPr>
            <a:picLocks noChangeAspect="1"/>
          </p:cNvPicPr>
          <p:nvPr/>
        </p:nvPicPr>
        <p:blipFill>
          <a:blip r:embed="rId4"/>
          <a:stretch>
            <a:fillRect/>
          </a:stretch>
        </p:blipFill>
        <p:spPr>
          <a:xfrm>
            <a:off x="6403697" y="3738968"/>
            <a:ext cx="4974158" cy="266117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4145" y="4445000"/>
            <a:ext cx="5281855" cy="1784375"/>
          </a:xfrm>
          <a:prstGeom prst="rect">
            <a:avLst/>
          </a:prstGeom>
        </p:spPr>
        <p:txBody>
          <a:bodyPr vert="horz" lIns="91440" tIns="45720" rIns="91440" bIns="45720" rtlCol="0">
            <a:normAutofit fontScale="92500" lnSpcReduction="10000"/>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38300"/>
            <a:ext cx="5325989" cy="2933700"/>
          </a:xfrm>
          <a:prstGeom prst="rect">
            <a:avLst/>
          </a:prstGeom>
        </p:spPr>
        <p:txBody>
          <a:bodyPr vert="horz" lIns="91440" tIns="45720" rIns="91440" bIns="45720" rtlCol="0" anchor="t">
            <a:normAutofit/>
          </a:bodyPr>
          <a:lstStyle/>
          <a:p>
            <a:r>
              <a:rPr lang="en-GB" sz="2400" dirty="0"/>
              <a:t>Plotting the Accuracy Score and Best Score for each classification algorithm produces the following result:</a:t>
            </a:r>
          </a:p>
          <a:p>
            <a:pPr marL="342900" indent="-342900">
              <a:buFont typeface="Arial" panose="020B0604020202020204" pitchFamily="34" charset="0"/>
              <a:buChar char="•"/>
            </a:pPr>
            <a:r>
              <a:rPr lang="en-GB" sz="2400" dirty="0"/>
              <a:t>ALL models have the same classification accuracy.</a:t>
            </a:r>
          </a:p>
          <a:p>
            <a:pPr marL="520700" lvl="1" indent="-342900">
              <a:buFont typeface="Arial" panose="020B0604020202020204" pitchFamily="34" charset="0"/>
              <a:buChar char="•"/>
            </a:pPr>
            <a:r>
              <a:rPr lang="en-GB" dirty="0"/>
              <a:t>The Accuracy Score is 83.33%</a:t>
            </a:r>
          </a:p>
          <a:p>
            <a:pPr marL="520700" lvl="1" indent="-342900">
              <a:buFont typeface="Arial" panose="020B0604020202020204" pitchFamily="34" charset="0"/>
              <a:buChar char="•"/>
            </a:pPr>
            <a:r>
              <a:rPr lang="en-GB" dirty="0"/>
              <a:t>The Best Score is 89.12%</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26FF0A28-BE25-CF15-9007-FC8C188DEBB0}"/>
              </a:ext>
            </a:extLst>
          </p:cNvPr>
          <p:cNvPicPr>
            <a:picLocks noChangeAspect="1"/>
          </p:cNvPicPr>
          <p:nvPr/>
        </p:nvPicPr>
        <p:blipFill rotWithShape="1">
          <a:blip r:embed="rId3"/>
          <a:srcRect t="2156" b="-6412"/>
          <a:stretch/>
        </p:blipFill>
        <p:spPr>
          <a:xfrm>
            <a:off x="1325781" y="4673601"/>
            <a:ext cx="4443452" cy="175361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9CD799CC-5496-338D-E1BE-1C37425DDF25}"/>
              </a:ext>
            </a:extLst>
          </p:cNvPr>
          <p:cNvPicPr>
            <a:picLocks noChangeAspect="1"/>
          </p:cNvPicPr>
          <p:nvPr/>
        </p:nvPicPr>
        <p:blipFill>
          <a:blip r:embed="rId4"/>
          <a:srcRect t="2626" b="2626"/>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86450590-C733-30F1-02E7-1C6F09B8E9B0}"/>
              </a:ext>
            </a:extLst>
          </p:cNvPr>
          <p:cNvPicPr>
            <a:picLocks noChangeAspect="1"/>
          </p:cNvPicPr>
          <p:nvPr/>
        </p:nvPicPr>
        <p:blipFill>
          <a:blip r:embed="rId5"/>
          <a:srcRect t="2626" b="2626"/>
          <a:stretch/>
        </p:blipFill>
        <p:spPr>
          <a:xfrm>
            <a:off x="6384031" y="37739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7964142" y="6018736"/>
            <a:ext cx="1957816" cy="286648"/>
          </a:xfrm>
        </p:spPr>
        <p:txBody>
          <a:bodyPr/>
          <a:lstStyle/>
          <a:p>
            <a:pPr defTabSz="649224">
              <a:spcAft>
                <a:spcPts val="600"/>
              </a:spcAft>
            </a:pPr>
            <a:fld id="{5075537C-CA84-1446-933C-8E9D027F9201}" type="slidenum">
              <a:rPr lang="en-US" sz="1136" kern="1200">
                <a:solidFill>
                  <a:srgbClr val="1C7DDB"/>
                </a:solidFill>
                <a:latin typeface="Abadi" panose="020B0604020104020204" pitchFamily="34" charset="0"/>
                <a:ea typeface="+mn-ea"/>
                <a:cs typeface="+mn-cs"/>
              </a:rPr>
              <a:pPr defTabSz="649224">
                <a:spcAft>
                  <a:spcPts val="600"/>
                </a:spcAft>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64307" y="2348459"/>
            <a:ext cx="3929018" cy="2720323"/>
          </a:xfrm>
          <a:prstGeom prst="rect">
            <a:avLst/>
          </a:prstGeom>
        </p:spPr>
        <p:txBody>
          <a:bodyPr>
            <a:normAutofit/>
          </a:bodyPr>
          <a:lstStyle/>
          <a:p>
            <a:pPr marL="342900" indent="-342900">
              <a:buFont typeface="Arial" panose="020B0604020202020204" pitchFamily="34" charset="0"/>
              <a:buChar char="•"/>
            </a:pPr>
            <a:r>
              <a:rPr lang="en-GB" sz="1200" dirty="0"/>
              <a:t>As shown previously, all models classified with the same accuracy at 83.33%.</a:t>
            </a:r>
          </a:p>
          <a:p>
            <a:pPr marL="342900" indent="-342900">
              <a:buFont typeface="Arial" panose="020B0604020202020204" pitchFamily="34" charset="0"/>
              <a:buChar char="•"/>
            </a:pPr>
            <a:r>
              <a:rPr lang="en-GB" sz="1200" dirty="0"/>
              <a:t>This is explained by the 3 false negatives we have. The other categories are all correctly classified.</a:t>
            </a:r>
          </a:p>
          <a:p>
            <a:pPr marL="342900" indent="-342900">
              <a:buFont typeface="Arial" panose="020B0604020202020204" pitchFamily="34" charset="0"/>
              <a:buChar char="•"/>
            </a:pPr>
            <a:r>
              <a:rPr lang="en-GB" sz="1200" dirty="0"/>
              <a:t>The other 15 results are correctly classified (3 did not land, 12 did land, 3 were false positives).</a:t>
            </a:r>
          </a:p>
        </p:txBody>
      </p:sp>
      <p:pic>
        <p:nvPicPr>
          <p:cNvPr id="3" name="Picture 2" descr="A diagram of different colored squares&#10;&#10;Description automatically generated">
            <a:extLst>
              <a:ext uri="{FF2B5EF4-FFF2-40B4-BE49-F238E27FC236}">
                <a16:creationId xmlns:a16="http://schemas.microsoft.com/office/drawing/2014/main" id="{7D58BBAC-6364-D8F0-AC58-D8A2933E31CF}"/>
              </a:ext>
            </a:extLst>
          </p:cNvPr>
          <p:cNvPicPr>
            <a:picLocks noChangeAspect="1"/>
          </p:cNvPicPr>
          <p:nvPr/>
        </p:nvPicPr>
        <p:blipFill>
          <a:blip r:embed="rId2"/>
          <a:stretch>
            <a:fillRect/>
          </a:stretch>
        </p:blipFill>
        <p:spPr>
          <a:xfrm>
            <a:off x="6457632" y="2056084"/>
            <a:ext cx="4957988" cy="41059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7964142" y="6018736"/>
            <a:ext cx="1957816" cy="286648"/>
          </a:xfrm>
        </p:spPr>
        <p:txBody>
          <a:bodyPr/>
          <a:lstStyle/>
          <a:p>
            <a:pPr defTabSz="649224">
              <a:spcAft>
                <a:spcPts val="600"/>
              </a:spcAft>
            </a:pPr>
            <a:fld id="{5075537C-CA84-1446-933C-8E9D027F9201}" type="slidenum">
              <a:rPr lang="en-US" sz="1136" kern="1200">
                <a:solidFill>
                  <a:srgbClr val="1C7DDB"/>
                </a:solidFill>
                <a:latin typeface="Abadi" panose="020B0604020104020204" pitchFamily="34" charset="0"/>
                <a:ea typeface="+mn-ea"/>
                <a:cs typeface="+mn-cs"/>
              </a:rPr>
              <a:pPr defTabSz="649224">
                <a:spcAft>
                  <a:spcPts val="600"/>
                </a:spcAft>
              </a:pPr>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52400" y="1739900"/>
            <a:ext cx="7976456" cy="4889500"/>
          </a:xfrm>
          <a:prstGeom prst="rect">
            <a:avLst/>
          </a:prstGeom>
        </p:spPr>
        <p:txBody>
          <a:bodyPr>
            <a:normAutofit/>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177800" lvl="1" indent="0">
              <a:buNone/>
            </a:pPr>
            <a:endParaRPr lang="en-GB" sz="1050" dirty="0"/>
          </a:p>
          <a:p>
            <a:pPr marL="177800" lvl="1" indent="0">
              <a:buNone/>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As payload gets over 4000kgs, the success increases as well for all Booster Versions.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All the models performed the same in accuracy with 83.33%</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a:p>
            <a:pPr marL="342900" indent="-342900">
              <a:buFont typeface="Arial" panose="020B0604020202020204" pitchFamily="34" charset="0"/>
              <a:buChar char="•"/>
            </a:pPr>
            <a:endParaRPr lang="en-GB" sz="1200" dirty="0"/>
          </a:p>
        </p:txBody>
      </p:sp>
      <p:pic>
        <p:nvPicPr>
          <p:cNvPr id="2" name="Picture 1" descr="Chart&#10;&#10;Description automatically generated with medium confidence">
            <a:extLst>
              <a:ext uri="{FF2B5EF4-FFF2-40B4-BE49-F238E27FC236}">
                <a16:creationId xmlns:a16="http://schemas.microsoft.com/office/drawing/2014/main" id="{27ACBFD3-A2F7-3238-0C09-BCEA7513B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0097" y="2071059"/>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6" name="Group 5">
            <a:extLst>
              <a:ext uri="{FF2B5EF4-FFF2-40B4-BE49-F238E27FC236}">
                <a16:creationId xmlns:a16="http://schemas.microsoft.com/office/drawing/2014/main" id="{B1EED5D4-91E1-232A-26E1-A4206CD2518D}"/>
              </a:ext>
            </a:extLst>
          </p:cNvPr>
          <p:cNvGrpSpPr/>
          <p:nvPr/>
        </p:nvGrpSpPr>
        <p:grpSpPr>
          <a:xfrm>
            <a:off x="6110950" y="2069002"/>
            <a:ext cx="3404705" cy="989978"/>
            <a:chOff x="8471054" y="2690634"/>
            <a:chExt cx="3404705" cy="989978"/>
          </a:xfrm>
        </p:grpSpPr>
        <p:pic>
          <p:nvPicPr>
            <p:cNvPr id="7" name="Picture 6" descr="Chart, bar chart&#10;&#10;Description automatically generated">
              <a:extLst>
                <a:ext uri="{FF2B5EF4-FFF2-40B4-BE49-F238E27FC236}">
                  <a16:creationId xmlns:a16="http://schemas.microsoft.com/office/drawing/2014/main" id="{870A638B-65D9-4649-BDF6-7526F5CE0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4CF4DF14-AF0E-DA37-4113-06A0C325164E}"/>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10" name="Picture 9">
            <a:extLst>
              <a:ext uri="{FF2B5EF4-FFF2-40B4-BE49-F238E27FC236}">
                <a16:creationId xmlns:a16="http://schemas.microsoft.com/office/drawing/2014/main" id="{1830C22C-4A4A-EEDA-F135-ED1E8B36A4AF}"/>
              </a:ext>
            </a:extLst>
          </p:cNvPr>
          <p:cNvPicPr>
            <a:picLocks noChangeAspect="1"/>
          </p:cNvPicPr>
          <p:nvPr/>
        </p:nvPicPr>
        <p:blipFill>
          <a:blip r:embed="rId5"/>
          <a:stretch>
            <a:fillRect/>
          </a:stretch>
        </p:blipFill>
        <p:spPr>
          <a:xfrm>
            <a:off x="9026617" y="3293732"/>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1F3B0E42-5196-A0BA-3ABB-042D3B3CE6F7}"/>
              </a:ext>
            </a:extLst>
          </p:cNvPr>
          <p:cNvGrpSpPr/>
          <p:nvPr/>
        </p:nvGrpSpPr>
        <p:grpSpPr>
          <a:xfrm>
            <a:off x="7813302" y="4630128"/>
            <a:ext cx="3404705" cy="976998"/>
            <a:chOff x="8471054" y="5215074"/>
            <a:chExt cx="3404705" cy="976998"/>
          </a:xfrm>
        </p:grpSpPr>
        <p:pic>
          <p:nvPicPr>
            <p:cNvPr id="12" name="Picture 11" descr="Chart, bar chart&#10;&#10;Description automatically generated">
              <a:extLst>
                <a:ext uri="{FF2B5EF4-FFF2-40B4-BE49-F238E27FC236}">
                  <a16:creationId xmlns:a16="http://schemas.microsoft.com/office/drawing/2014/main" id="{D9C60524-4C44-DABF-7C36-500144DFB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descr="Chart&#10;&#10;Description automatically generated with medium confidence">
              <a:extLst>
                <a:ext uri="{FF2B5EF4-FFF2-40B4-BE49-F238E27FC236}">
                  <a16:creationId xmlns:a16="http://schemas.microsoft.com/office/drawing/2014/main" id="{4E70EA36-6AD5-083E-FC2C-B980BAA76D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588545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mj-lt"/>
                <a:ea typeface="+mj-ea"/>
                <a:cs typeface="+mj-cs"/>
              </a:rPr>
              <a:t>Appendix</a:t>
            </a:r>
          </a:p>
        </p:txBody>
      </p:sp>
      <p:sp>
        <p:nvSpPr>
          <p:cNvPr id="1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541263" y="457200"/>
            <a:ext cx="6007608" cy="1929384"/>
          </a:xfrm>
          <a:prstGeom prst="rect">
            <a:avLst/>
          </a:prstGeom>
        </p:spPr>
        <p:txBody>
          <a:bodyPr vert="horz" lIns="91440" tIns="45720" rIns="91440" bIns="45720" rtlCol="0" anchor="ctr">
            <a:normAutofit/>
          </a:bodyPr>
          <a:lstStyle/>
          <a:p>
            <a:pPr>
              <a:spcBef>
                <a:spcPts val="1400"/>
              </a:spcBef>
            </a:pPr>
            <a:r>
              <a:rPr lang="en-US" sz="2200" dirty="0"/>
              <a:t>In the Data Collection – REST API, there are some customs logics used in Data Collection and Web Scraping which are worth noting:</a:t>
            </a:r>
          </a:p>
        </p:txBody>
      </p:sp>
      <p:pic>
        <p:nvPicPr>
          <p:cNvPr id="3" name="Picture 2" descr="A screenshot of a computer program&#10;&#10;Description automatically generated">
            <a:extLst>
              <a:ext uri="{FF2B5EF4-FFF2-40B4-BE49-F238E27FC236}">
                <a16:creationId xmlns:a16="http://schemas.microsoft.com/office/drawing/2014/main" id="{784A2718-14C8-397B-4378-65BBCF4EDF12}"/>
              </a:ext>
            </a:extLst>
          </p:cNvPr>
          <p:cNvPicPr>
            <a:picLocks noChangeAspect="1"/>
          </p:cNvPicPr>
          <p:nvPr/>
        </p:nvPicPr>
        <p:blipFill>
          <a:blip r:embed="rId3"/>
          <a:stretch>
            <a:fillRect/>
          </a:stretch>
        </p:blipFill>
        <p:spPr>
          <a:xfrm>
            <a:off x="466344" y="2665972"/>
            <a:ext cx="5468112" cy="348592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37C56945-8EC5-A223-5C83-D2713604E7E9}"/>
              </a:ext>
            </a:extLst>
          </p:cNvPr>
          <p:cNvPicPr>
            <a:picLocks noChangeAspect="1"/>
          </p:cNvPicPr>
          <p:nvPr/>
        </p:nvPicPr>
        <p:blipFill>
          <a:blip r:embed="rId4"/>
          <a:stretch>
            <a:fillRect/>
          </a:stretch>
        </p:blipFill>
        <p:spPr>
          <a:xfrm>
            <a:off x="6254496" y="3431507"/>
            <a:ext cx="5468112" cy="1954850"/>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64093-3B70-2B8D-20F5-FACADF809B91}"/>
              </a:ext>
            </a:extLst>
          </p:cNvPr>
          <p:cNvSpPr>
            <a:spLocks noGrp="1"/>
          </p:cNvSpPr>
          <p:nvPr>
            <p:ph type="title"/>
          </p:nvPr>
        </p:nvSpPr>
        <p:spPr>
          <a:xfrm>
            <a:off x="630936" y="457200"/>
            <a:ext cx="4343400" cy="1929384"/>
          </a:xfrm>
        </p:spPr>
        <p:txBody>
          <a:bodyPr anchor="ctr">
            <a:normAutofit/>
          </a:bodyPr>
          <a:lstStyle/>
          <a:p>
            <a:r>
              <a:rPr lang="en-US" dirty="0"/>
              <a:t>APPENDIX </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DB0719-9FA5-A823-4B72-30C0B727FE06}"/>
              </a:ext>
            </a:extLst>
          </p:cNvPr>
          <p:cNvSpPr>
            <a:spLocks noGrp="1"/>
          </p:cNvSpPr>
          <p:nvPr>
            <p:ph idx="1"/>
          </p:nvPr>
        </p:nvSpPr>
        <p:spPr>
          <a:xfrm>
            <a:off x="5541263" y="457200"/>
            <a:ext cx="6007608" cy="1929384"/>
          </a:xfrm>
        </p:spPr>
        <p:txBody>
          <a:bodyPr anchor="ctr">
            <a:normAutofit/>
          </a:bodyPr>
          <a:lstStyle/>
          <a:p>
            <a:r>
              <a:rPr lang="en-US" sz="2200" dirty="0"/>
              <a:t>In the Data Collection – Web Scraping, there are some customs logics used in Data Collection and Web Scraping which are worth noting:</a:t>
            </a:r>
          </a:p>
          <a:p>
            <a:endParaRPr lang="en-US" sz="2200" dirty="0"/>
          </a:p>
        </p:txBody>
      </p:sp>
      <p:pic>
        <p:nvPicPr>
          <p:cNvPr id="5" name="Picture 4" descr="A screenshot of a computer code&#10;&#10;Description automatically generated">
            <a:extLst>
              <a:ext uri="{FF2B5EF4-FFF2-40B4-BE49-F238E27FC236}">
                <a16:creationId xmlns:a16="http://schemas.microsoft.com/office/drawing/2014/main" id="{8D0F8628-A6DE-5C97-48AE-891717A3C288}"/>
              </a:ext>
            </a:extLst>
          </p:cNvPr>
          <p:cNvPicPr>
            <a:picLocks noChangeAspect="1"/>
          </p:cNvPicPr>
          <p:nvPr/>
        </p:nvPicPr>
        <p:blipFill>
          <a:blip r:embed="rId2"/>
          <a:stretch>
            <a:fillRect/>
          </a:stretch>
        </p:blipFill>
        <p:spPr>
          <a:xfrm>
            <a:off x="466344" y="2706983"/>
            <a:ext cx="5468112" cy="3403898"/>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BEC710A0-C3D5-EC97-185B-5A5BA47EE51D}"/>
              </a:ext>
            </a:extLst>
          </p:cNvPr>
          <p:cNvPicPr>
            <a:picLocks noChangeAspect="1"/>
          </p:cNvPicPr>
          <p:nvPr/>
        </p:nvPicPr>
        <p:blipFill>
          <a:blip r:embed="rId3"/>
          <a:stretch>
            <a:fillRect/>
          </a:stretch>
        </p:blipFill>
        <p:spPr>
          <a:xfrm>
            <a:off x="6254496" y="2994058"/>
            <a:ext cx="5468112" cy="2829748"/>
          </a:xfrm>
          <a:prstGeom prst="rect">
            <a:avLst/>
          </a:prstGeom>
        </p:spPr>
      </p:pic>
    </p:spTree>
    <p:extLst>
      <p:ext uri="{BB962C8B-B14F-4D97-AF65-F5344CB8AC3E}">
        <p14:creationId xmlns:p14="http://schemas.microsoft.com/office/powerpoint/2010/main" val="3706464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532598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a:t>
            </a:r>
            <a:r>
              <a:rPr lang="en-GB" sz="1400" dirty="0" err="1"/>
              <a:t>NaN</a:t>
            </a:r>
            <a:r>
              <a:rPr lang="en-GB" sz="1400" dirty="0"/>
              <a:t>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err="1">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62302F87-E32F-1BFA-7D05-C9FF5A990ED1}"/>
              </a:ext>
            </a:extLst>
          </p:cNvPr>
          <p:cNvSpPr txBox="1"/>
          <p:nvPr/>
        </p:nvSpPr>
        <p:spPr>
          <a:xfrm>
            <a:off x="6488278" y="1555408"/>
            <a:ext cx="4969694" cy="2923877"/>
          </a:xfrm>
          <a:prstGeom prst="rect">
            <a:avLst/>
          </a:prstGeom>
          <a:noFill/>
        </p:spPr>
        <p:txBody>
          <a:bodyPr wrap="none" rtlCol="0">
            <a:spAutoFit/>
          </a:bodyPr>
          <a:lstStyle/>
          <a:p>
            <a:r>
              <a:rPr lang="en-GB" sz="1600" dirty="0">
                <a:solidFill>
                  <a:schemeClr val="accent2"/>
                </a:solidFill>
              </a:rPr>
              <a:t>4.     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a:t>
            </a:r>
            <a:r>
              <a:rPr lang="en-GB" sz="1400" dirty="0" err="1">
                <a:solidFill>
                  <a:schemeClr val="bg1"/>
                </a:solidFill>
              </a:rPr>
              <a:t>Plotly</a:t>
            </a:r>
            <a:r>
              <a:rPr lang="en-GB" sz="1400" dirty="0">
                <a:solidFill>
                  <a:schemeClr val="bg1"/>
                </a:solidFill>
              </a:rPr>
              <a:t> Dash</a:t>
            </a:r>
            <a:endParaRPr lang="en-GB" sz="1600" dirty="0">
              <a:solidFill>
                <a:schemeClr val="accent2"/>
              </a:solidFill>
            </a:endParaRPr>
          </a:p>
          <a:p>
            <a:r>
              <a:rPr lang="en-GB" sz="1600" dirty="0">
                <a:solidFill>
                  <a:schemeClr val="accent2"/>
                </a:solidFill>
              </a:rPr>
              <a:t>5.     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err="1">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err="1">
                <a:solidFill>
                  <a:srgbClr val="61AFEF"/>
                </a:solidFill>
                <a:latin typeface="Consolas" panose="020B0609020204030204" pitchFamily="49" charset="0"/>
              </a:rPr>
              <a:t>GridSearchCV</a:t>
            </a:r>
            <a:endParaRPr lang="en-GB" sz="1200" dirty="0">
              <a:solidFill>
                <a:srgbClr val="61AFEF"/>
              </a:solidFill>
              <a:latin typeface="Consolas" panose="020B0609020204030204" pitchFamily="49" charset="0"/>
            </a:endParaRP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674499"/>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0" y="1999177"/>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529993"/>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3" y="5233685"/>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9" name="Group 8">
            <a:extLst>
              <a:ext uri="{FF2B5EF4-FFF2-40B4-BE49-F238E27FC236}">
                <a16:creationId xmlns:a16="http://schemas.microsoft.com/office/drawing/2014/main" id="{CC31E096-CF07-4BAD-9BB4-326F2C912DFC}"/>
              </a:ext>
            </a:extLst>
          </p:cNvPr>
          <p:cNvGrpSpPr/>
          <p:nvPr/>
        </p:nvGrpSpPr>
        <p:grpSpPr>
          <a:xfrm>
            <a:off x="263164" y="2071192"/>
            <a:ext cx="5279688" cy="3362782"/>
            <a:chOff x="266621" y="2198973"/>
            <a:chExt cx="5279688" cy="336278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66920" y="2198973"/>
              <a:ext cx="5279389"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72" name="Rectangle: Rounded Corners 71">
              <a:extLst>
                <a:ext uri="{FF2B5EF4-FFF2-40B4-BE49-F238E27FC236}">
                  <a16:creationId xmlns:a16="http://schemas.microsoft.com/office/drawing/2014/main" id="{DC1BC811-1AB8-44D5-AE89-6B3B0BEE0976}"/>
                </a:ext>
              </a:extLst>
            </p:cNvPr>
            <p:cNvSpPr/>
            <p:nvPr/>
          </p:nvSpPr>
          <p:spPr>
            <a:xfrm>
              <a:off x="266621" y="28990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5" name="Rectangle: Rounded Corners 74">
              <a:extLst>
                <a:ext uri="{FF2B5EF4-FFF2-40B4-BE49-F238E27FC236}">
                  <a16:creationId xmlns:a16="http://schemas.microsoft.com/office/drawing/2014/main" id="{1C6252E2-606D-4907-8C99-DEA8C3F3654C}"/>
                </a:ext>
              </a:extLst>
            </p:cNvPr>
            <p:cNvSpPr/>
            <p:nvPr/>
          </p:nvSpPr>
          <p:spPr>
            <a:xfrm>
              <a:off x="266621" y="4050521"/>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8" name="Rectangle: Rounded Corners 77">
              <a:extLst>
                <a:ext uri="{FF2B5EF4-FFF2-40B4-BE49-F238E27FC236}">
                  <a16:creationId xmlns:a16="http://schemas.microsoft.com/office/drawing/2014/main" id="{BD331684-A308-4CCB-8AE8-62715ED400F4}"/>
                </a:ext>
              </a:extLst>
            </p:cNvPr>
            <p:cNvSpPr/>
            <p:nvPr/>
          </p:nvSpPr>
          <p:spPr>
            <a:xfrm>
              <a:off x="266621" y="4609374"/>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grpSp>
      <p:sp>
        <p:nvSpPr>
          <p:cNvPr id="5" name="Rectangle: Rounded Corners 74">
            <a:extLst>
              <a:ext uri="{FF2B5EF4-FFF2-40B4-BE49-F238E27FC236}">
                <a16:creationId xmlns:a16="http://schemas.microsoft.com/office/drawing/2014/main" id="{1626BB55-EEA9-43D4-5B6F-E98934EDB83A}"/>
              </a:ext>
            </a:extLst>
          </p:cNvPr>
          <p:cNvSpPr/>
          <p:nvPr/>
        </p:nvSpPr>
        <p:spPr>
          <a:xfrm>
            <a:off x="263164" y="5602201"/>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lgn="ctr"/>
            <a:r>
              <a:rPr lang="en-GB" sz="1600" dirty="0">
                <a:solidFill>
                  <a:schemeClr val="tx1"/>
                </a:solidFill>
                <a:hlinkClick r:id="rId12"/>
              </a:rPr>
              <a:t>Github Link</a:t>
            </a:r>
            <a:endParaRPr lang="en-GB" sz="1600" dirty="0">
              <a:solidFill>
                <a:schemeClr val="tx1"/>
              </a:solidFill>
            </a:endParaRPr>
          </a:p>
        </p:txBody>
      </p:sp>
    </p:spTree>
    <p:extLst>
      <p:ext uri="{BB962C8B-B14F-4D97-AF65-F5344CB8AC3E}">
        <p14:creationId xmlns:p14="http://schemas.microsoft.com/office/powerpoint/2010/main" val="202020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3611" y="1343472"/>
            <a:ext cx="3932238" cy="112871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bg1"/>
                </a:solidFill>
                <a:latin typeface="Abadi" panose="020B0604020104020204" pitchFamily="34" charset="0"/>
              </a:rPr>
              <a:t>We collect data from a Wikipedia page that lists all Falcon 9 missions.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363611" y="70454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Collection </a:t>
            </a:r>
            <a:r>
              <a:rPr lang="en-US" dirty="0">
                <a:solidFill>
                  <a:schemeClr val="accent2"/>
                </a:solidFill>
                <a:latin typeface="Abadi"/>
              </a:rPr>
              <a:t>- Scraping</a:t>
            </a:r>
            <a:endParaRPr lang="en-US" dirty="0">
              <a:solidFill>
                <a:schemeClr val="accent2"/>
              </a:solidFill>
            </a:endParaRPr>
          </a:p>
        </p:txBody>
      </p:sp>
      <p:sp>
        <p:nvSpPr>
          <p:cNvPr id="5" name="TextBox 4">
            <a:extLst>
              <a:ext uri="{FF2B5EF4-FFF2-40B4-BE49-F238E27FC236}">
                <a16:creationId xmlns:a16="http://schemas.microsoft.com/office/drawing/2014/main" id="{CA5EC200-B4A4-A66A-58C0-9C54047154B9}"/>
              </a:ext>
            </a:extLst>
          </p:cNvPr>
          <p:cNvSpPr txBox="1"/>
          <p:nvPr/>
        </p:nvSpPr>
        <p:spPr>
          <a:xfrm>
            <a:off x="363611" y="2472184"/>
            <a:ext cx="5461000" cy="4385816"/>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1"/>
                </a:solidFill>
              </a:rPr>
              <a:t>We request HTML object from a URL and save it in a response.</a:t>
            </a:r>
          </a:p>
          <a:p>
            <a:pPr marL="342900" indent="-342900">
              <a:lnSpc>
                <a:spcPct val="150000"/>
              </a:lnSpc>
              <a:buFont typeface="+mj-lt"/>
              <a:buAutoNum type="arabicPeriod"/>
            </a:pPr>
            <a:r>
              <a:rPr lang="en-US" dirty="0">
                <a:solidFill>
                  <a:schemeClr val="bg1"/>
                </a:solidFill>
              </a:rPr>
              <a:t>Create a Beautiful Soup Object and then collect all column names found in the HTML Page.</a:t>
            </a:r>
          </a:p>
          <a:p>
            <a:pPr marL="342900" indent="-342900">
              <a:lnSpc>
                <a:spcPct val="150000"/>
              </a:lnSpc>
              <a:buFont typeface="+mj-lt"/>
              <a:buAutoNum type="arabicPeriod"/>
            </a:pPr>
            <a:r>
              <a:rPr lang="en-GB" sz="1800" dirty="0">
                <a:solidFill>
                  <a:schemeClr val="bg1"/>
                </a:solidFill>
              </a:rPr>
              <a:t>Use the column names as keys in a dictionary</a:t>
            </a:r>
          </a:p>
          <a:p>
            <a:pPr marL="342900" indent="-342900">
              <a:lnSpc>
                <a:spcPct val="150000"/>
              </a:lnSpc>
              <a:buFont typeface="+mj-lt"/>
              <a:buAutoNum type="arabicPeriod"/>
            </a:pPr>
            <a:r>
              <a:rPr lang="en-GB" sz="1800" dirty="0">
                <a:solidFill>
                  <a:schemeClr val="bg1"/>
                </a:solidFill>
              </a:rPr>
              <a:t>Use custom functions and logic to parse all launch tables to fill the dictionary values.</a:t>
            </a:r>
          </a:p>
          <a:p>
            <a:pPr marL="342900" indent="-342900">
              <a:lnSpc>
                <a:spcPct val="150000"/>
              </a:lnSpc>
              <a:buFont typeface="+mj-lt"/>
              <a:buAutoNum type="arabicPeriod"/>
            </a:pPr>
            <a:r>
              <a:rPr lang="en-GB" sz="1800" dirty="0">
                <a:solidFill>
                  <a:schemeClr val="bg1"/>
                </a:solidFill>
              </a:rPr>
              <a:t>Convert the dictionary to a Pandas </a:t>
            </a:r>
            <a:r>
              <a:rPr lang="en-GB" sz="1800" dirty="0" err="1">
                <a:solidFill>
                  <a:schemeClr val="bg1"/>
                </a:solidFill>
              </a:rPr>
              <a:t>DataFrame</a:t>
            </a:r>
            <a:r>
              <a:rPr lang="en-GB" sz="1800" dirty="0">
                <a:solidFill>
                  <a:schemeClr val="bg1"/>
                </a:solidFill>
              </a:rPr>
              <a:t> ready for export</a:t>
            </a:r>
          </a:p>
          <a:p>
            <a:pPr marL="342900" indent="-342900">
              <a:buFont typeface="+mj-lt"/>
              <a:buAutoNum type="arabicPeriod"/>
            </a:pPr>
            <a:endParaRPr lang="en-GB" sz="1800" dirty="0">
              <a:solidFill>
                <a:schemeClr val="bg1"/>
              </a:solidFill>
            </a:endParaRPr>
          </a:p>
          <a:p>
            <a:pPr marL="342900" indent="-342900">
              <a:buFont typeface="+mj-lt"/>
              <a:buAutoNum type="arabicPeriod"/>
            </a:pPr>
            <a:endParaRPr lang="en-US" dirty="0">
              <a:solidFill>
                <a:schemeClr val="bg1"/>
              </a:solidFill>
            </a:endParaRPr>
          </a:p>
        </p:txBody>
      </p:sp>
      <p:grpSp>
        <p:nvGrpSpPr>
          <p:cNvPr id="12" name="Group 11">
            <a:extLst>
              <a:ext uri="{FF2B5EF4-FFF2-40B4-BE49-F238E27FC236}">
                <a16:creationId xmlns:a16="http://schemas.microsoft.com/office/drawing/2014/main" id="{CA359000-E6C3-B96D-BEA9-97A1270B8A7C}"/>
              </a:ext>
            </a:extLst>
          </p:cNvPr>
          <p:cNvGrpSpPr/>
          <p:nvPr/>
        </p:nvGrpSpPr>
        <p:grpSpPr>
          <a:xfrm>
            <a:off x="6168008" y="980728"/>
            <a:ext cx="5604576" cy="802526"/>
            <a:chOff x="6192442" y="859995"/>
            <a:chExt cx="5952229" cy="846406"/>
          </a:xfrm>
        </p:grpSpPr>
        <p:pic>
          <p:nvPicPr>
            <p:cNvPr id="14" name="Picture 13">
              <a:extLst>
                <a:ext uri="{FF2B5EF4-FFF2-40B4-BE49-F238E27FC236}">
                  <a16:creationId xmlns:a16="http://schemas.microsoft.com/office/drawing/2014/main" id="{9EBF0AAE-D5E4-E979-9FA6-DECE4D74001A}"/>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170EFD50-C157-3AB1-45A3-181D77A08FC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9" name="Picture 18">
            <a:extLst>
              <a:ext uri="{FF2B5EF4-FFF2-40B4-BE49-F238E27FC236}">
                <a16:creationId xmlns:a16="http://schemas.microsoft.com/office/drawing/2014/main" id="{E3C0EF00-1653-49CF-65C9-B434670BC239}"/>
              </a:ext>
            </a:extLst>
          </p:cNvPr>
          <p:cNvPicPr>
            <a:picLocks noChangeAspect="1"/>
          </p:cNvPicPr>
          <p:nvPr/>
        </p:nvPicPr>
        <p:blipFill>
          <a:blip r:embed="rId4"/>
          <a:stretch>
            <a:fillRect/>
          </a:stretch>
        </p:blipFill>
        <p:spPr>
          <a:xfrm>
            <a:off x="5966022" y="2409531"/>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1" name="Picture 20">
            <a:extLst>
              <a:ext uri="{FF2B5EF4-FFF2-40B4-BE49-F238E27FC236}">
                <a16:creationId xmlns:a16="http://schemas.microsoft.com/office/drawing/2014/main" id="{49CFD68E-269C-4D9B-6CC5-603280EECB18}"/>
              </a:ext>
            </a:extLst>
          </p:cNvPr>
          <p:cNvPicPr>
            <a:picLocks noChangeAspect="1"/>
          </p:cNvPicPr>
          <p:nvPr/>
        </p:nvPicPr>
        <p:blipFill>
          <a:blip r:embed="rId5"/>
          <a:stretch>
            <a:fillRect/>
          </a:stretch>
        </p:blipFill>
        <p:spPr>
          <a:xfrm>
            <a:off x="6976025" y="3837871"/>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grpSp>
        <p:nvGrpSpPr>
          <p:cNvPr id="23" name="Group 22">
            <a:extLst>
              <a:ext uri="{FF2B5EF4-FFF2-40B4-BE49-F238E27FC236}">
                <a16:creationId xmlns:a16="http://schemas.microsoft.com/office/drawing/2014/main" id="{871175A4-28F1-AB00-F54B-5E9CC3E35E37}"/>
              </a:ext>
            </a:extLst>
          </p:cNvPr>
          <p:cNvGrpSpPr/>
          <p:nvPr/>
        </p:nvGrpSpPr>
        <p:grpSpPr>
          <a:xfrm>
            <a:off x="7867964" y="6238166"/>
            <a:ext cx="1656184" cy="214080"/>
            <a:chOff x="8256240" y="6527288"/>
            <a:chExt cx="1656184" cy="214080"/>
          </a:xfrm>
        </p:grpSpPr>
        <p:pic>
          <p:nvPicPr>
            <p:cNvPr id="24" name="Picture 23">
              <a:extLst>
                <a:ext uri="{FF2B5EF4-FFF2-40B4-BE49-F238E27FC236}">
                  <a16:creationId xmlns:a16="http://schemas.microsoft.com/office/drawing/2014/main" id="{3BDC87EA-3E41-39F8-9817-19E2CF29C75A}"/>
                </a:ext>
              </a:extLst>
            </p:cNvPr>
            <p:cNvPicPr>
              <a:picLocks noChangeAspect="1"/>
            </p:cNvPicPr>
            <p:nvPr/>
          </p:nvPicPr>
          <p:blipFill>
            <a:blip r:embed="rId6"/>
            <a:stretch>
              <a:fillRect/>
            </a:stretch>
          </p:blipFill>
          <p:spPr>
            <a:xfrm>
              <a:off x="8301903" y="6528412"/>
              <a:ext cx="1539839" cy="212956"/>
            </a:xfrm>
            <a:prstGeom prst="rect">
              <a:avLst/>
            </a:prstGeom>
          </p:spPr>
        </p:pic>
        <p:sp>
          <p:nvSpPr>
            <p:cNvPr id="25" name="Rectangle: Rounded Corners 80">
              <a:extLst>
                <a:ext uri="{FF2B5EF4-FFF2-40B4-BE49-F238E27FC236}">
                  <a16:creationId xmlns:a16="http://schemas.microsoft.com/office/drawing/2014/main" id="{455C9CA7-5E82-E2BC-2459-3BE686B3C12F}"/>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27" name="Group 26">
            <a:extLst>
              <a:ext uri="{FF2B5EF4-FFF2-40B4-BE49-F238E27FC236}">
                <a16:creationId xmlns:a16="http://schemas.microsoft.com/office/drawing/2014/main" id="{7B48D182-1AB5-8E21-313E-ABEB33989C99}"/>
              </a:ext>
            </a:extLst>
          </p:cNvPr>
          <p:cNvGrpSpPr/>
          <p:nvPr/>
        </p:nvGrpSpPr>
        <p:grpSpPr>
          <a:xfrm>
            <a:off x="7771501" y="1860105"/>
            <a:ext cx="1849112" cy="310813"/>
            <a:chOff x="7926045" y="1949064"/>
            <a:chExt cx="1963813" cy="327808"/>
          </a:xfrm>
        </p:grpSpPr>
        <p:pic>
          <p:nvPicPr>
            <p:cNvPr id="28" name="Picture 27">
              <a:extLst>
                <a:ext uri="{FF2B5EF4-FFF2-40B4-BE49-F238E27FC236}">
                  <a16:creationId xmlns:a16="http://schemas.microsoft.com/office/drawing/2014/main" id="{70231732-C9A4-44E0-18DB-6E84245BEE19}"/>
                </a:ext>
              </a:extLst>
            </p:cNvPr>
            <p:cNvPicPr>
              <a:picLocks noChangeAspect="1"/>
            </p:cNvPicPr>
            <p:nvPr/>
          </p:nvPicPr>
          <p:blipFill>
            <a:blip r:embed="rId7"/>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DA4EF9D-71A6-EC13-E884-31E5ABF4C8BF}"/>
                </a:ext>
              </a:extLst>
            </p:cNvPr>
            <p:cNvPicPr>
              <a:picLocks noChangeAspect="1"/>
            </p:cNvPicPr>
            <p:nvPr/>
          </p:nvPicPr>
          <p:blipFill>
            <a:blip r:embed="rId8"/>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8"/>
            <a:ext cx="5999089" cy="4614601"/>
          </a:xfrm>
          <a:prstGeom prst="rect">
            <a:avLst/>
          </a:prstGeo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err="1">
                <a:solidFill>
                  <a:schemeClr val="bg1"/>
                </a:solidFill>
              </a:rPr>
              <a:t>LaunchSite</a:t>
            </a:r>
            <a:r>
              <a:rPr lang="en-GB" sz="1400" dirty="0">
                <a:solidFill>
                  <a:schemeClr val="bg1"/>
                </a:solidFill>
              </a:rPr>
              <a:t> column.</a:t>
            </a:r>
          </a:p>
          <a:p>
            <a:pPr marL="342900" indent="-342900">
              <a:buFont typeface="Arial" panose="020B0604020202020204" pitchFamily="34" charset="0"/>
              <a:buChar char="•"/>
            </a:pPr>
            <a:r>
              <a:rPr lang="en-GB" sz="1400" dirty="0">
                <a:solidFill>
                  <a:schemeClr val="bg1"/>
                </a:solidFill>
              </a:rPr>
              <a:t>Each launch aims to a dedicated orbit, and some of the common orbit types are shown in the figure below. The orbit type is in the Orbit column.</a:t>
            </a: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pPr lvl="1" indent="0">
              <a:buNone/>
            </a:pPr>
            <a:r>
              <a:rPr lang="en-GB" sz="1600" dirty="0">
                <a:solidFill>
                  <a:schemeClr val="bg1"/>
                </a:solidFill>
              </a:rPr>
              <a:t>Initial Data Exploration:</a:t>
            </a:r>
          </a:p>
          <a:p>
            <a:pPr marL="342900" indent="-342900">
              <a:buFont typeface="Arial" panose="020B0604020202020204" pitchFamily="34" charset="0"/>
              <a:buChar char="•"/>
            </a:pPr>
            <a:r>
              <a:rPr lang="en-GB" sz="1400" dirty="0">
                <a:solidFill>
                  <a:schemeClr val="bg1"/>
                </a:solidFill>
              </a:rPr>
              <a:t>Using the </a:t>
            </a:r>
            <a:r>
              <a:rPr lang="en-GB" sz="1400" b="0" dirty="0">
                <a:solidFill>
                  <a:schemeClr val="bg1"/>
                </a:solidFill>
                <a:effectLst/>
              </a:rPr>
              <a:t>.</a:t>
            </a:r>
            <a:r>
              <a:rPr lang="en-GB" sz="1400" b="0" dirty="0" err="1">
                <a:solidFill>
                  <a:schemeClr val="bg1"/>
                </a:solidFill>
                <a:effectLst/>
              </a:rPr>
              <a:t>value_counts</a:t>
            </a:r>
            <a:r>
              <a:rPr lang="en-GB" sz="1400" b="0" dirty="0">
                <a:solidFill>
                  <a:schemeClr val="bg1"/>
                </a:solidFill>
                <a:effectLst/>
              </a:rPr>
              <a:t>()</a:t>
            </a:r>
            <a:r>
              <a:rPr lang="en-GB" sz="1400" dirty="0">
                <a:solidFill>
                  <a:schemeClr val="bg1"/>
                </a:solidFill>
              </a:rPr>
              <a:t> method to determine the following:</a:t>
            </a:r>
          </a:p>
          <a:p>
            <a:pPr marL="520700" lvl="1" indent="-342900">
              <a:buFont typeface="+mj-lt"/>
              <a:buAutoNum type="arabicPeriod"/>
            </a:pPr>
            <a:r>
              <a:rPr lang="en-GB" sz="1200" dirty="0">
                <a:solidFill>
                  <a:schemeClr val="bg1"/>
                </a:solidFill>
              </a:rPr>
              <a:t>Number of launches on each site</a:t>
            </a:r>
          </a:p>
          <a:p>
            <a:pPr marL="520700" lvl="1" indent="-342900">
              <a:buFont typeface="+mj-lt"/>
              <a:buAutoNum type="arabicPeriod"/>
            </a:pPr>
            <a:r>
              <a:rPr lang="en-GB" sz="1200" dirty="0">
                <a:solidFill>
                  <a:schemeClr val="bg1"/>
                </a:solidFill>
              </a:rPr>
              <a:t>Number and occurrence of each orbit</a:t>
            </a:r>
          </a:p>
          <a:p>
            <a:pPr marL="520700" lvl="1" indent="-342900">
              <a:buFont typeface="+mj-lt"/>
              <a:buAutoNum type="arabicPeriod"/>
            </a:pPr>
            <a:r>
              <a:rPr lang="en-GB" sz="1200" dirty="0">
                <a:solidFill>
                  <a:schemeClr val="bg1"/>
                </a:solidFill>
              </a:rPr>
              <a:t>Number and occurrence of landing outcome per orbit type</a:t>
            </a: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lvl="2" indent="0">
              <a:buNone/>
            </a:pPr>
            <a:endParaRPr lang="en-GB" sz="1100" dirty="0">
              <a:solidFill>
                <a:schemeClr val="bg1"/>
              </a:solidFill>
            </a:endParaRPr>
          </a:p>
          <a:p>
            <a:endParaRPr lang="en-US" dirty="0">
              <a:solidFill>
                <a:schemeClr val="bg1"/>
              </a:solidFill>
            </a:endParaRPr>
          </a:p>
          <a:p>
            <a:endParaRPr lang="en-US" dirty="0">
              <a:solidFill>
                <a:schemeClr val="bg1"/>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Data Wrangling - </a:t>
            </a:r>
            <a:r>
              <a:rPr lang="en-US" dirty="0">
                <a:solidFill>
                  <a:schemeClr val="accent2"/>
                </a:solidFill>
                <a:latin typeface="Abadi"/>
                <a:hlinkClick r:id="rId2"/>
              </a:rPr>
              <a:t>GITHUB</a:t>
            </a:r>
            <a:endParaRPr lang="en-US" dirty="0">
              <a:solidFill>
                <a:schemeClr val="accent2"/>
              </a:solidFill>
              <a:latin typeface="Abadi"/>
            </a:endParaRPr>
          </a:p>
        </p:txBody>
      </p:sp>
      <p:pic>
        <p:nvPicPr>
          <p:cNvPr id="7" name="Picture 6">
            <a:extLst>
              <a:ext uri="{FF2B5EF4-FFF2-40B4-BE49-F238E27FC236}">
                <a16:creationId xmlns:a16="http://schemas.microsoft.com/office/drawing/2014/main" id="{E704A9A8-2B4A-0A76-5CA7-8EC6A2D2860A}"/>
              </a:ext>
            </a:extLst>
          </p:cNvPr>
          <p:cNvPicPr>
            <a:picLocks noChangeAspect="1"/>
          </p:cNvPicPr>
          <p:nvPr/>
        </p:nvPicPr>
        <p:blipFill rotWithShape="1">
          <a:blip r:embed="rId3"/>
          <a:srcRect l="9729" t="12200" r="13202" b="4851"/>
          <a:stretch/>
        </p:blipFill>
        <p:spPr>
          <a:xfrm>
            <a:off x="1206245" y="22687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1C168BFE-0945-DFCB-B90D-47E59399E9CD}"/>
              </a:ext>
            </a:extLst>
          </p:cNvPr>
          <p:cNvPicPr>
            <a:picLocks noChangeAspect="1"/>
          </p:cNvPicPr>
          <p:nvPr/>
        </p:nvPicPr>
        <p:blipFill>
          <a:blip r:embed="rId4"/>
          <a:stretch>
            <a:fillRect/>
          </a:stretch>
        </p:blipFill>
        <p:spPr>
          <a:xfrm>
            <a:off x="7651608"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a:extLst>
              <a:ext uri="{FF2B5EF4-FFF2-40B4-BE49-F238E27FC236}">
                <a16:creationId xmlns:a16="http://schemas.microsoft.com/office/drawing/2014/main" id="{114FD1CF-D77B-556A-6C00-0A3A3068FEEC}"/>
              </a:ext>
            </a:extLst>
          </p:cNvPr>
          <p:cNvPicPr>
            <a:picLocks noChangeAspect="1"/>
          </p:cNvPicPr>
          <p:nvPr/>
        </p:nvPicPr>
        <p:blipFill>
          <a:blip r:embed="rId5"/>
          <a:stretch>
            <a:fillRect/>
          </a:stretch>
        </p:blipFill>
        <p:spPr>
          <a:xfrm>
            <a:off x="7745869" y="1782218"/>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9C971B2A-D1A4-9EB3-C356-9EDAFDE424B0}"/>
              </a:ext>
            </a:extLst>
          </p:cNvPr>
          <p:cNvPicPr>
            <a:picLocks noChangeAspect="1"/>
          </p:cNvPicPr>
          <p:nvPr/>
        </p:nvPicPr>
        <p:blipFill>
          <a:blip r:embed="rId6"/>
          <a:stretch>
            <a:fillRect/>
          </a:stretch>
        </p:blipFill>
        <p:spPr>
          <a:xfrm>
            <a:off x="7651607" y="4534622"/>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1043</TotalTime>
  <Words>2982</Words>
  <Application>Microsoft Macintosh PowerPoint</Application>
  <PresentationFormat>Widescreen</PresentationFormat>
  <Paragraphs>334</Paragraphs>
  <Slides>48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-apple-system</vt:lpstr>
      <vt:lpstr>Abadi</vt:lpstr>
      <vt:lpstr>Arial</vt:lpstr>
      <vt:lpstr>Calibri</vt:lpstr>
      <vt:lpstr>Calibri Light</vt:lpstr>
      <vt:lpstr>Consolas</vt:lpstr>
      <vt:lpstr>IBM Plex Mono SemiBold</vt:lpstr>
      <vt:lpstr>IBM Plex Mono Text</vt:lpstr>
      <vt:lpstr>Söhne</vt:lpstr>
      <vt:lpstr>Ubuntu</vt:lpstr>
      <vt:lpstr>Custom Design</vt:lpstr>
      <vt:lpstr>PowerPoint Presentation</vt:lpstr>
      <vt:lpstr>PowerPoint Presentation</vt:lpstr>
      <vt:lpstr>PowerPoint Presentation</vt:lpstr>
      <vt:lpstr>PowerPoint Presentation</vt:lpstr>
      <vt:lpstr>PowerPoint Presentation</vt:lpstr>
      <vt:lpstr>PowerPoint Presentation</vt:lpstr>
      <vt:lpstr>DATA COLLECTION – SPACE X REST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ALL LAUNCH SITES ON A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Vamshi Vallala</cp:lastModifiedBy>
  <cp:revision>200</cp:revision>
  <dcterms:created xsi:type="dcterms:W3CDTF">2021-04-29T18:58:34Z</dcterms:created>
  <dcterms:modified xsi:type="dcterms:W3CDTF">2023-08-31T19:29:38Z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